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816" r:id="rId3"/>
    <p:sldMasterId id="2147483852" r:id="rId4"/>
    <p:sldMasterId id="2147483864" r:id="rId5"/>
    <p:sldMasterId id="2147483888" r:id="rId6"/>
    <p:sldMasterId id="2147483924" r:id="rId7"/>
    <p:sldMasterId id="2147483948" r:id="rId8"/>
    <p:sldMasterId id="2147483960" r:id="rId9"/>
    <p:sldMasterId id="2147483996" r:id="rId10"/>
    <p:sldMasterId id="2147484008" r:id="rId11"/>
    <p:sldMasterId id="2147484020" r:id="rId12"/>
    <p:sldMasterId id="2147484032" r:id="rId13"/>
    <p:sldMasterId id="2147484044" r:id="rId14"/>
    <p:sldMasterId id="2147484056" r:id="rId15"/>
    <p:sldMasterId id="2147484074" r:id="rId16"/>
  </p:sldMasterIdLst>
  <p:sldIdLst>
    <p:sldId id="256" r:id="rId17"/>
    <p:sldId id="288" r:id="rId18"/>
    <p:sldId id="271" r:id="rId19"/>
    <p:sldId id="286" r:id="rId20"/>
    <p:sldId id="287" r:id="rId21"/>
    <p:sldId id="303" r:id="rId22"/>
    <p:sldId id="257" r:id="rId23"/>
    <p:sldId id="259" r:id="rId24"/>
    <p:sldId id="264" r:id="rId25"/>
    <p:sldId id="263" r:id="rId26"/>
    <p:sldId id="262" r:id="rId27"/>
    <p:sldId id="265" r:id="rId28"/>
    <p:sldId id="267" r:id="rId29"/>
    <p:sldId id="304" r:id="rId30"/>
    <p:sldId id="305" r:id="rId31"/>
    <p:sldId id="268" r:id="rId32"/>
    <p:sldId id="308" r:id="rId33"/>
    <p:sldId id="309" r:id="rId34"/>
    <p:sldId id="306" r:id="rId35"/>
    <p:sldId id="307" r:id="rId36"/>
    <p:sldId id="298" r:id="rId37"/>
    <p:sldId id="269" r:id="rId38"/>
    <p:sldId id="270" r:id="rId39"/>
    <p:sldId id="272" r:id="rId40"/>
    <p:sldId id="273" r:id="rId41"/>
    <p:sldId id="277" r:id="rId42"/>
    <p:sldId id="278" r:id="rId43"/>
    <p:sldId id="279" r:id="rId44"/>
    <p:sldId id="294" r:id="rId45"/>
    <p:sldId id="293" r:id="rId46"/>
    <p:sldId id="296" r:id="rId47"/>
    <p:sldId id="280" r:id="rId48"/>
    <p:sldId id="282" r:id="rId49"/>
    <p:sldId id="283" r:id="rId50"/>
    <p:sldId id="300" r:id="rId51"/>
    <p:sldId id="297" r:id="rId52"/>
    <p:sldId id="310" r:id="rId53"/>
    <p:sldId id="311" r:id="rId54"/>
    <p:sldId id="312" r:id="rId55"/>
    <p:sldId id="313" r:id="rId56"/>
    <p:sldId id="314" r:id="rId57"/>
    <p:sldId id="289" r:id="rId58"/>
    <p:sldId id="290" r:id="rId59"/>
    <p:sldId id="29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p:cViewPr varScale="1">
        <p:scale>
          <a:sx n="62" d="100"/>
          <a:sy n="62" d="100"/>
        </p:scale>
        <p:origin x="15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BBBCB02-AC5A-4493-A51E-17EF47374E84}" type="datetimeFigureOut">
              <a:rPr lang="en-US" smtClean="0"/>
              <a:pPr/>
              <a:t>2/9/2016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3BD6F89-9B38-4353-9427-D60AA3A059D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BBBCB02-AC5A-4493-A51E-17EF47374E84}" type="datetimeFigureOut">
              <a:rPr lang="en-US" smtClean="0"/>
              <a:pPr/>
              <a:t>2/9/2016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BBCB02-AC5A-4493-A51E-17EF47374E84}" type="datetimeFigureOut">
              <a:rPr lang="en-US" smtClean="0"/>
              <a:pPr/>
              <a:t>2/9/2016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BBBCB02-AC5A-4493-A51E-17EF47374E84}" type="datetimeFigureOut">
              <a:rPr lang="en-US" smtClean="0"/>
              <a:pPr/>
              <a:t>2/9/2016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3BD6F89-9B38-4353-9427-D60AA3A059D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BBBCB02-AC5A-4493-A51E-17EF47374E84}" type="datetimeFigureOut">
              <a:rPr lang="en-US" smtClean="0"/>
              <a:pPr/>
              <a:t>2/9/2016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3BD6F89-9B38-4353-9427-D60AA3A059D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BBCB02-AC5A-4493-A51E-17EF47374E84}" type="datetimeFigureOut">
              <a:rPr lang="en-US" smtClean="0"/>
              <a:pPr/>
              <a:t>2/9/2016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BBCB02-AC5A-4493-A51E-17EF47374E84}" type="datetimeFigureOut">
              <a:rPr lang="en-US" smtClean="0"/>
              <a:pPr/>
              <a:t>2/9/2016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BD6F89-9B38-4353-9427-D60AA3A059D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BBBCB02-AC5A-4493-A51E-17EF47374E84}" type="datetimeFigureOut">
              <a:rPr lang="en-US" smtClean="0"/>
              <a:pPr/>
              <a:t>2/9/2016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BBCB02-AC5A-4493-A51E-17EF47374E84}" type="datetimeFigureOut">
              <a:rPr lang="en-US" smtClean="0"/>
              <a:pPr/>
              <a:t>2/9/2016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BBBCB02-AC5A-4493-A51E-17EF47374E84}" type="datetimeFigureOut">
              <a:rPr lang="en-US" smtClean="0"/>
              <a:pPr/>
              <a:t>2/9/2016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3BD6F89-9B38-4353-9427-D60AA3A059D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BBBCB02-AC5A-4493-A51E-17EF47374E84}" type="datetimeFigureOut">
              <a:rPr lang="en-US" smtClean="0"/>
              <a:pPr/>
              <a:t>2/9/2016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3BD6F89-9B38-4353-9427-D60AA3A059D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BBCB02-AC5A-4493-A51E-17EF47374E84}" type="datetimeFigureOut">
              <a:rPr lang="en-US" smtClean="0"/>
              <a:pPr/>
              <a:t>2/9/2016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BBCB02-AC5A-4493-A51E-17EF47374E84}" type="datetimeFigureOut">
              <a:rPr lang="en-US" smtClean="0"/>
              <a:pPr/>
              <a:t>2/9/2016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BD6F89-9B38-4353-9427-D60AA3A059D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BBBCB02-AC5A-4493-A51E-17EF47374E84}" type="datetimeFigureOut">
              <a:rPr lang="en-US" smtClean="0"/>
              <a:pPr/>
              <a:t>2/9/2016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BBBCB02-AC5A-4493-A51E-17EF47374E84}" type="datetimeFigureOut">
              <a:rPr lang="en-US" smtClean="0"/>
              <a:pPr/>
              <a:t>2/9/2016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3BD6F89-9B38-4353-9427-D60AA3A059D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3BD6F89-9B38-4353-9427-D60AA3A059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BBBCB02-AC5A-4493-A51E-17EF47374E84}" type="datetimeFigureOut">
              <a:rPr lang="en-US" smtClean="0"/>
              <a:pPr/>
              <a:t>2/9/2016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BD6F89-9B38-4353-9427-D60AA3A059DF}"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13BD6F89-9B38-4353-9427-D60AA3A059DF}"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9475871"/>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7924800" y="6581001"/>
            <a:ext cx="685800" cy="276999"/>
          </a:xfrm>
          <a:prstGeom prst="rect">
            <a:avLst/>
          </a:prstGeom>
          <a:noFill/>
        </p:spPr>
        <p:txBody>
          <a:bodyPr wrap="square" rtlCol="0">
            <a:spAutoFit/>
          </a:bodyPr>
          <a:lstStyle/>
          <a:p>
            <a:fld id="{9DED0A14-6D8C-4F24-A282-EFE8F92F3977}"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811870534"/>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871787"/>
            <a:ext cx="7772400" cy="1362075"/>
          </a:xfrm>
        </p:spPr>
        <p:txBody>
          <a:bodyPr anchor="t">
            <a:noAutofit/>
          </a:bodyPr>
          <a:lstStyle>
            <a:lvl1pPr algn="l">
              <a:defRPr sz="44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137160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20774704"/>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27215452"/>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hasCustomPrompt="1"/>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15810177"/>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400440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87516211"/>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scene3d>
              <a:camera prst="orthographicFront"/>
              <a:lightRig rig="soft" dir="t"/>
            </a:scene3d>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42735959"/>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447800"/>
            <a:ext cx="2971800" cy="1328738"/>
          </a:xfrm>
        </p:spPr>
        <p:txBody>
          <a:bodyPr anchor="b">
            <a:scene3d>
              <a:camera prst="orthographicFront"/>
              <a:lightRig rig="soft" dir="t"/>
            </a:scene3d>
            <a:sp3d prstMaterial="powder">
              <a:contourClr>
                <a:schemeClr val="bg2"/>
              </a:contourClr>
            </a:sp3d>
          </a:bodyPr>
          <a:lstStyle>
            <a:lvl1pPr algn="l">
              <a:defRPr sz="2000" b="1" cap="none" spc="0">
                <a:ln>
                  <a:noFill/>
                </a:ln>
                <a:solidFill>
                  <a:schemeClr val="tx2"/>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a:xfrm>
            <a:off x="381000" y="2776538"/>
            <a:ext cx="2971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
        <p:nvSpPr>
          <p:cNvPr id="9" name="Rectangle 8"/>
          <p:cNvSpPr/>
          <p:nvPr/>
        </p:nvSpPr>
        <p:spPr>
          <a:xfrm rot="21172883" flipH="1">
            <a:off x="4068648" y="1312793"/>
            <a:ext cx="3673971" cy="3673971"/>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10" name="Rectangle 9"/>
          <p:cNvSpPr/>
          <p:nvPr/>
        </p:nvSpPr>
        <p:spPr>
          <a:xfrm rot="21435926" flipH="1">
            <a:off x="4045012" y="1267664"/>
            <a:ext cx="3673971" cy="3673971"/>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11" name="Rectangle 10"/>
          <p:cNvSpPr/>
          <p:nvPr/>
        </p:nvSpPr>
        <p:spPr>
          <a:xfrm>
            <a:off x="4065563" y="1252028"/>
            <a:ext cx="3840480" cy="3840480"/>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12" name="Rectangle 11"/>
          <p:cNvSpPr/>
          <p:nvPr/>
        </p:nvSpPr>
        <p:spPr>
          <a:xfrm rot="293056">
            <a:off x="4124179" y="1181685"/>
            <a:ext cx="3977640" cy="3977640"/>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3" name="Picture Placeholder 2"/>
          <p:cNvSpPr>
            <a:spLocks noGrp="1"/>
          </p:cNvSpPr>
          <p:nvPr>
            <p:ph type="pic" idx="1"/>
          </p:nvPr>
        </p:nvSpPr>
        <p:spPr>
          <a:xfrm rot="300000">
            <a:off x="4275668" y="1323975"/>
            <a:ext cx="3657600" cy="365760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743349139"/>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45252566"/>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F2D9D-8E5F-4B8B-A05A-E46276037923}" type="datetimeFigureOut">
              <a:rPr lang="en-US" smtClean="0">
                <a:solidFill>
                  <a:prstClr val="white"/>
                </a:solidFill>
              </a:rPr>
              <a:pPr/>
              <a:t>2/9/2016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3073434"/>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2540710168"/>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1269685055"/>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65810" y="5936188"/>
            <a:ext cx="2057400" cy="365125"/>
          </a:xfrm>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3196102365"/>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1187683583"/>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160227952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3509225367"/>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4100680252"/>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2366607205"/>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112425793"/>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9095900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34358737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13BD6F89-9B38-4353-9427-D60AA3A059DF}"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107789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24832874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6680832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91862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1985639107"/>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13BD6F89-9B38-4353-9427-D60AA3A059DF}" type="slidenum">
              <a:rPr lang="en-US" smtClean="0"/>
              <a:pPr/>
              <a:t>‹#›</a:t>
            </a:fld>
            <a:endParaRPr lang="en-US"/>
          </a:p>
        </p:txBody>
      </p:sp>
    </p:spTree>
    <p:extLst>
      <p:ext uri="{BB962C8B-B14F-4D97-AF65-F5344CB8AC3E}">
        <p14:creationId xmlns:p14="http://schemas.microsoft.com/office/powerpoint/2010/main" val="3051463325"/>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BD6F89-9B38-4353-9427-D60AA3A059DF}"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351387"/>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2047316341"/>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694222"/>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1098653754"/>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3142910339"/>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541512625"/>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357205915"/>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257710598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2665591452"/>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1504323328"/>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extLst>
      <p:ext uri="{BB962C8B-B14F-4D97-AF65-F5344CB8AC3E}">
        <p14:creationId xmlns:p14="http://schemas.microsoft.com/office/powerpoint/2010/main" val="310994213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BBBCB02-AC5A-4493-A51E-17EF47374E84}" type="datetimeFigureOut">
              <a:rPr lang="en-US" smtClean="0"/>
              <a:pPr/>
              <a:t>2/9/2016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BD6F89-9B38-4353-9427-D60AA3A059D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3BD6F89-9B38-4353-9427-D60AA3A059D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BD6F89-9B38-4353-9427-D60AA3A059D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3BD6F89-9B38-4353-9427-D60AA3A059D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3BD6F89-9B38-4353-9427-D60AA3A059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BD6F89-9B38-4353-9427-D60AA3A059D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3BD6F89-9B38-4353-9427-D60AA3A059D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3BD6F89-9B38-4353-9427-D60AA3A059D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BBCB02-AC5A-4493-A51E-17EF47374E84}" type="datetimeFigureOut">
              <a:rPr lang="en-US" smtClean="0"/>
              <a:pPr/>
              <a:t>2/9/2016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3BD6F89-9B38-4353-9427-D60AA3A059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BBBCB02-AC5A-4493-A51E-17EF47374E84}" type="datetimeFigureOut">
              <a:rPr lang="en-US" smtClean="0"/>
              <a:pPr/>
              <a:t>2/9/2016</a:t>
            </a:fld>
            <a:endParaRPr lang="en-US"/>
          </a:p>
        </p:txBody>
      </p:sp>
      <p:sp>
        <p:nvSpPr>
          <p:cNvPr id="16" name="Slide Number Placeholder 15"/>
          <p:cNvSpPr>
            <a:spLocks noGrp="1"/>
          </p:cNvSpPr>
          <p:nvPr>
            <p:ph type="sldNum" sz="quarter" idx="11"/>
          </p:nvPr>
        </p:nvSpPr>
        <p:spPr/>
        <p:txBody>
          <a:bodyPr/>
          <a:lstStyle/>
          <a:p>
            <a:fld id="{13BD6F89-9B38-4353-9427-D60AA3A059D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BBBCB02-AC5A-4493-A51E-17EF47374E84}" type="datetimeFigureOut">
              <a:rPr lang="en-US" smtClean="0"/>
              <a:pPr/>
              <a:t>2/9/2016</a:t>
            </a:fld>
            <a:endParaRPr lang="en-US"/>
          </a:p>
        </p:txBody>
      </p:sp>
      <p:sp>
        <p:nvSpPr>
          <p:cNvPr id="15" name="Slide Number Placeholder 14"/>
          <p:cNvSpPr>
            <a:spLocks noGrp="1"/>
          </p:cNvSpPr>
          <p:nvPr>
            <p:ph type="sldNum" sz="quarter" idx="15"/>
          </p:nvPr>
        </p:nvSpPr>
        <p:spPr/>
        <p:txBody>
          <a:bodyPr/>
          <a:lstStyle>
            <a:lvl1pPr algn="ctr">
              <a:defRPr/>
            </a:lvl1pPr>
          </a:lstStyle>
          <a:p>
            <a:fld id="{13BD6F89-9B38-4353-9427-D60AA3A059D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BBBCB02-AC5A-4493-A51E-17EF47374E84}" type="datetimeFigureOut">
              <a:rPr lang="en-US" smtClean="0"/>
              <a:pPr/>
              <a:t>2/9/2016</a:t>
            </a:fld>
            <a:endParaRPr lang="en-US"/>
          </a:p>
        </p:txBody>
      </p:sp>
      <p:sp>
        <p:nvSpPr>
          <p:cNvPr id="9" name="Slide Number Placeholder 8"/>
          <p:cNvSpPr>
            <a:spLocks noGrp="1"/>
          </p:cNvSpPr>
          <p:nvPr>
            <p:ph type="sldNum" sz="quarter" idx="15"/>
          </p:nvPr>
        </p:nvSpPr>
        <p:spPr/>
        <p:txBody>
          <a:bodyPr/>
          <a:lstStyle/>
          <a:p>
            <a:fld id="{13BD6F89-9B38-4353-9427-D60AA3A059D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BBBCB02-AC5A-4493-A51E-17EF47374E84}" type="datetimeFigureOut">
              <a:rPr lang="en-US" smtClean="0"/>
              <a:pPr/>
              <a:t>2/9/2016</a:t>
            </a:fld>
            <a:endParaRPr lang="en-US"/>
          </a:p>
        </p:txBody>
      </p:sp>
      <p:sp>
        <p:nvSpPr>
          <p:cNvPr id="9" name="Slide Number Placeholder 8"/>
          <p:cNvSpPr>
            <a:spLocks noGrp="1"/>
          </p:cNvSpPr>
          <p:nvPr>
            <p:ph type="sldNum" sz="quarter" idx="11"/>
          </p:nvPr>
        </p:nvSpPr>
        <p:spPr/>
        <p:txBody>
          <a:bodyPr/>
          <a:lstStyle/>
          <a:p>
            <a:fld id="{13BD6F89-9B38-4353-9427-D60AA3A059D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BBBCB02-AC5A-4493-A51E-17EF47374E84}" type="datetimeFigureOut">
              <a:rPr lang="en-US" smtClean="0"/>
              <a:pPr/>
              <a:t>2/9/2016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3BD6F89-9B38-4353-9427-D60AA3A059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BD6F89-9B38-4353-9427-D60AA3A059D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BBCB02-AC5A-4493-A51E-17EF47374E84}" type="datetimeFigureOut">
              <a:rPr lang="en-US" smtClean="0"/>
              <a:pPr/>
              <a:t>2/9/2016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3BD6F89-9B38-4353-9427-D60AA3A059D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BBBCB02-AC5A-4493-A51E-17EF47374E84}" type="datetimeFigureOut">
              <a:rPr lang="en-US" smtClean="0"/>
              <a:pPr/>
              <a:t>2/9/2016</a:t>
            </a:fld>
            <a:endParaRPr lang="en-US"/>
          </a:p>
        </p:txBody>
      </p:sp>
      <p:sp>
        <p:nvSpPr>
          <p:cNvPr id="10" name="Slide Number Placeholder 9"/>
          <p:cNvSpPr>
            <a:spLocks noGrp="1"/>
          </p:cNvSpPr>
          <p:nvPr>
            <p:ph type="sldNum" sz="quarter" idx="16"/>
          </p:nvPr>
        </p:nvSpPr>
        <p:spPr/>
        <p:txBody>
          <a:bodyPr rtlCol="0"/>
          <a:lstStyle/>
          <a:p>
            <a:fld id="{13BD6F89-9B38-4353-9427-D60AA3A059D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BBBCB02-AC5A-4493-A51E-17EF47374E84}" type="datetimeFigureOut">
              <a:rPr lang="en-US" smtClean="0"/>
              <a:pPr/>
              <a:t>2/9/2016</a:t>
            </a:fld>
            <a:endParaRPr lang="en-US"/>
          </a:p>
        </p:txBody>
      </p:sp>
      <p:sp>
        <p:nvSpPr>
          <p:cNvPr id="12" name="Slide Number Placeholder 11"/>
          <p:cNvSpPr>
            <a:spLocks noGrp="1"/>
          </p:cNvSpPr>
          <p:nvPr>
            <p:ph type="sldNum" sz="quarter" idx="16"/>
          </p:nvPr>
        </p:nvSpPr>
        <p:spPr/>
        <p:txBody>
          <a:bodyPr rtlCol="0"/>
          <a:lstStyle/>
          <a:p>
            <a:fld id="{13BD6F89-9B38-4353-9427-D60AA3A059D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3BD6F89-9B38-4353-9427-D60AA3A059D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BBBCB02-AC5A-4493-A51E-17EF47374E84}" type="datetimeFigureOut">
              <a:rPr lang="en-US" smtClean="0"/>
              <a:pPr/>
              <a:t>2/9/2016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3BD6F89-9B38-4353-9427-D60AA3A059D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3BD6F89-9B38-4353-9427-D60AA3A059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BBBCB02-AC5A-4493-A51E-17EF47374E84}" type="datetimeFigureOut">
              <a:rPr lang="en-US" smtClean="0"/>
              <a:pPr/>
              <a:t>2/9/2016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3BD6F89-9B38-4353-9427-D60AA3A059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13BD6F89-9B38-4353-9427-D60AA3A059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BBBCB02-AC5A-4493-A51E-17EF47374E84}" type="datetimeFigureOut">
              <a:rPr lang="en-US" smtClean="0"/>
              <a:pPr/>
              <a:t>2/9/2016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BBBCB02-AC5A-4493-A51E-17EF47374E84}" type="datetimeFigureOut">
              <a:rPr lang="en-US" smtClean="0"/>
              <a:pPr/>
              <a:t>2/9/2016</a:t>
            </a:fld>
            <a:endParaRPr lang="en-US"/>
          </a:p>
        </p:txBody>
      </p:sp>
      <p:sp>
        <p:nvSpPr>
          <p:cNvPr id="27" name="Slide Number Placeholder 26"/>
          <p:cNvSpPr>
            <a:spLocks noGrp="1"/>
          </p:cNvSpPr>
          <p:nvPr>
            <p:ph type="sldNum" sz="quarter" idx="11"/>
          </p:nvPr>
        </p:nvSpPr>
        <p:spPr/>
        <p:txBody>
          <a:bodyPr rtlCol="0"/>
          <a:lstStyle/>
          <a:p>
            <a:fld id="{13BD6F89-9B38-4353-9427-D60AA3A059D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BBCB02-AC5A-4493-A51E-17EF47374E84}"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BCB02-AC5A-4493-A51E-17EF47374E84}"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CB02-AC5A-4493-A51E-17EF47374E84}"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BCB02-AC5A-4493-A51E-17EF47374E84}"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BCB02-AC5A-4493-A51E-17EF47374E84}"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6F89-9B38-4353-9427-D60AA3A059DF}"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image" Target="../media/image16.png"/><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BBCB02-AC5A-4493-A51E-17EF47374E84}" type="datetimeFigureOut">
              <a:rPr lang="en-US" smtClean="0"/>
              <a:pPr/>
              <a:t>2/9/2016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BD6F89-9B38-4353-9427-D60AA3A059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BBCB02-AC5A-4493-A51E-17EF47374E84}" type="datetimeFigureOut">
              <a:rPr lang="en-US" smtClean="0"/>
              <a:pPr/>
              <a:t>2/9/2016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BD6F89-9B38-4353-9427-D60AA3A059D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random/>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BBCB02-AC5A-4493-A51E-17EF47374E84}" type="datetimeFigureOut">
              <a:rPr lang="en-US" smtClean="0"/>
              <a:pPr/>
              <a:t>2/9/2016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BD6F89-9B38-4353-9427-D60AA3A059D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random/>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BBCB02-AC5A-4493-A51E-17EF47374E84}" type="datetimeFigureOut">
              <a:rPr lang="en-US" smtClean="0"/>
              <a:pPr/>
              <a:t>2/9/2016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BD6F89-9B38-4353-9427-D60AA3A059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random/>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BBBCB02-AC5A-4493-A51E-17EF47374E84}" type="datetimeFigureOut">
              <a:rPr lang="en-US" smtClean="0"/>
              <a:pPr/>
              <a:t>2/9/2016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3BD6F89-9B38-4353-9427-D60AA3A05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random/>
  </p:transition>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
            </a:scene3d>
            <a:sp3d contourW="12700" prstMaterial="powder">
              <a:bevelT w="29210" h="12700"/>
              <a:contourClr>
                <a:schemeClr val="bg2"/>
              </a:contourClr>
            </a:sp3d>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solidFill>
              </a:defRPr>
            </a:lvl1pPr>
          </a:lstStyle>
          <a:p>
            <a:fld id="{E47F2D9D-8E5F-4B8B-A05A-E46276037923}" type="datetimeFigureOut">
              <a:rPr lang="en-US" smtClean="0">
                <a:solidFill>
                  <a:prstClr val="white"/>
                </a:solidFill>
              </a:rPr>
              <a:pPr/>
              <a:t>2/9/2016</a:t>
            </a:fld>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solidFill>
              </a:defRPr>
            </a:lvl1pPr>
          </a:lstStyle>
          <a:p>
            <a:fld id="{34B6738F-66CA-4D14-AEF9-615125D7DD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70753830"/>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p:random/>
  </p:transition>
  <p:txStyles>
    <p:titleStyle>
      <a:lvl1pPr algn="l" defTabSz="914400" rtl="0" eaLnBrk="1" latinLnBrk="0" hangingPunct="1">
        <a:spcBef>
          <a:spcPct val="0"/>
        </a:spcBef>
        <a:buNone/>
        <a:defRPr sz="4400" b="1" kern="1200">
          <a:ln>
            <a:noFill/>
          </a:ln>
          <a:solidFill>
            <a:schemeClr val="tx2"/>
          </a:solidFill>
          <a:effectLst>
            <a:outerShdw blurRad="50800" dist="25400" dir="5400000" algn="t" rotWithShape="0">
              <a:prstClr val="black">
                <a:alpha val="8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BBBCB02-AC5A-4493-A51E-17EF47374E84}" type="datetimeFigureOut">
              <a:rPr lang="en-US" smtClean="0"/>
              <a:pPr/>
              <a:t>2/9/2016</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3BD6F89-9B38-4353-9427-D60AA3A059DF}" type="slidenum">
              <a:rPr lang="en-US" smtClean="0"/>
              <a:pPr/>
              <a:t>‹#›</a:t>
            </a:fld>
            <a:endParaRPr lang="en-US"/>
          </a:p>
        </p:txBody>
      </p:sp>
    </p:spTree>
    <p:extLst>
      <p:ext uri="{BB962C8B-B14F-4D97-AF65-F5344CB8AC3E}">
        <p14:creationId xmlns:p14="http://schemas.microsoft.com/office/powerpoint/2010/main" val="783867654"/>
      </p:ext>
    </p:extLst>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Lst>
  <p:transition>
    <p:random/>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BBBCB02-AC5A-4493-A51E-17EF47374E84}" type="datetimeFigureOut">
              <a:rPr lang="en-US" smtClean="0"/>
              <a:pPr/>
              <a:t>2/9/2016</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13BD6F89-9B38-4353-9427-D60AA3A059DF}" type="slidenum">
              <a:rPr lang="en-US" smtClean="0"/>
              <a:pPr/>
              <a:t>‹#›</a:t>
            </a:fld>
            <a:endParaRPr lang="en-US"/>
          </a:p>
        </p:txBody>
      </p:sp>
    </p:spTree>
    <p:extLst>
      <p:ext uri="{BB962C8B-B14F-4D97-AF65-F5344CB8AC3E}">
        <p14:creationId xmlns:p14="http://schemas.microsoft.com/office/powerpoint/2010/main" val="1398680971"/>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ransition>
    <p:random/>
  </p:transition>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BBBCB02-AC5A-4493-A51E-17EF47374E84}" type="datetimeFigureOut">
              <a:rPr lang="en-US" smtClean="0"/>
              <a:pPr/>
              <a:t>2/9/2016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3BD6F89-9B38-4353-9427-D60AA3A059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BBCB02-AC5A-4493-A51E-17EF47374E84}" type="datetimeFigureOut">
              <a:rPr lang="en-US" smtClean="0"/>
              <a:pPr/>
              <a:t>2/9/2016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BD6F89-9B38-4353-9427-D60AA3A059D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random/>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BBCB02-AC5A-4493-A51E-17EF47374E84}" type="datetimeFigureOut">
              <a:rPr lang="en-US" smtClean="0"/>
              <a:pPr/>
              <a:t>2/9/2016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BD6F89-9B38-4353-9427-D60AA3A059D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rand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BBBCB02-AC5A-4493-A51E-17EF47374E84}" type="datetimeFigureOut">
              <a:rPr lang="en-US" smtClean="0"/>
              <a:pPr/>
              <a:t>2/9/2016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3BD6F89-9B38-4353-9427-D60AA3A059D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random/>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BBBCB02-AC5A-4493-A51E-17EF47374E84}" type="datetimeFigureOut">
              <a:rPr lang="en-US" smtClean="0"/>
              <a:pPr/>
              <a:t>2/9/2016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BD6F89-9B38-4353-9427-D60AA3A05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random/>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BBBCB02-AC5A-4493-A51E-17EF47374E84}" type="datetimeFigureOut">
              <a:rPr lang="en-US" smtClean="0"/>
              <a:pPr/>
              <a:t>2/9/2016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3BD6F89-9B38-4353-9427-D60AA3A05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random/>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BBBCB02-AC5A-4493-A51E-17EF47374E84}" type="datetimeFigureOut">
              <a:rPr lang="en-US" smtClean="0"/>
              <a:pPr/>
              <a:t>2/9/2016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3BD6F89-9B38-4353-9427-D60AA3A05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random/>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BCB02-AC5A-4493-A51E-17EF47374E84}" type="datetimeFigureOut">
              <a:rPr lang="en-US" smtClean="0"/>
              <a:pPr/>
              <a:t>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D6F89-9B38-4353-9427-D60AA3A05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hyperlink" Target="http://www.olcparish.net/"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229600" cy="1981200"/>
          </a:xfrm>
        </p:spPr>
        <p:txBody>
          <a:bodyPr/>
          <a:lstStyle/>
          <a:p>
            <a:pPr algn="ctr"/>
            <a:r>
              <a:rPr lang="en-US" dirty="0" smtClean="0"/>
              <a:t>Our Lady of Consolation </a:t>
            </a:r>
            <a:br>
              <a:rPr lang="en-US" dirty="0" smtClean="0"/>
            </a:br>
            <a:r>
              <a:rPr lang="en-US" dirty="0" smtClean="0"/>
              <a:t>Liturgical Ministry Training</a:t>
            </a:r>
            <a:endParaRPr lang="en-US" dirty="0"/>
          </a:p>
        </p:txBody>
      </p:sp>
      <p:sp>
        <p:nvSpPr>
          <p:cNvPr id="3" name="Subtitle 2"/>
          <p:cNvSpPr>
            <a:spLocks noGrp="1"/>
          </p:cNvSpPr>
          <p:nvPr>
            <p:ph type="subTitle" idx="1"/>
          </p:nvPr>
        </p:nvSpPr>
        <p:spPr/>
        <p:txBody>
          <a:bodyPr/>
          <a:lstStyle/>
          <a:p>
            <a:endParaRPr lang="en-US" dirty="0" smtClean="0"/>
          </a:p>
          <a:p>
            <a:pPr algn="ctr"/>
            <a:r>
              <a:rPr lang="en-US" sz="4800" b="1" dirty="0" smtClean="0"/>
              <a:t>Welcome!</a:t>
            </a:r>
            <a:endParaRPr lang="en-US" sz="48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183880" cy="1661160"/>
          </a:xfrm>
        </p:spPr>
        <p:txBody>
          <a:bodyPr>
            <a:normAutofit fontScale="90000"/>
          </a:bodyPr>
          <a:lstStyle/>
          <a:p>
            <a:pPr algn="ctr"/>
            <a:r>
              <a:rPr lang="en-US" sz="8000" dirty="0" smtClean="0"/>
              <a:t>Preparation is key!</a:t>
            </a:r>
            <a:r>
              <a:rPr lang="en-US" dirty="0" smtClean="0"/>
              <a:t/>
            </a:r>
            <a:br>
              <a:rPr lang="en-US" dirty="0" smtClean="0"/>
            </a:br>
            <a:endParaRPr lang="en-US"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3200400"/>
          </a:xfrm>
        </p:spPr>
        <p:txBody>
          <a:bodyPr>
            <a:normAutofit fontScale="90000"/>
          </a:bodyPr>
          <a:lstStyle/>
          <a:p>
            <a:r>
              <a:rPr sz="4400" smtClean="0"/>
              <a:t/>
            </a:r>
            <a:br>
              <a:rPr sz="4400" smtClean="0"/>
            </a:br>
            <a:r>
              <a:rPr sz="4400" b="1" smtClean="0"/>
              <a:t>The most important preparation for being able to proclaim the Word of God well:</a:t>
            </a:r>
            <a:r>
              <a:rPr sz="4400" smtClean="0"/>
              <a:t/>
            </a:r>
            <a:br>
              <a:rPr sz="4400" smtClean="0"/>
            </a:br>
            <a:endParaRPr lang="en-US" dirty="0"/>
          </a:p>
        </p:txBody>
      </p:sp>
      <p:sp>
        <p:nvSpPr>
          <p:cNvPr id="3" name="Content Placeholder 2"/>
          <p:cNvSpPr>
            <a:spLocks noGrp="1"/>
          </p:cNvSpPr>
          <p:nvPr>
            <p:ph idx="1"/>
          </p:nvPr>
        </p:nvSpPr>
        <p:spPr>
          <a:xfrm>
            <a:off x="533400" y="3505200"/>
            <a:ext cx="8077200" cy="2362200"/>
          </a:xfrm>
        </p:spPr>
        <p:txBody>
          <a:bodyPr>
            <a:noAutofit/>
          </a:bodyPr>
          <a:lstStyle/>
          <a:p>
            <a:pPr lvl="1"/>
            <a:r>
              <a:rPr lang="en-US" sz="2800" b="1" dirty="0" smtClean="0"/>
              <a:t>A heart which regularly converses with God.</a:t>
            </a:r>
          </a:p>
          <a:p>
            <a:pPr lvl="1">
              <a:buNone/>
            </a:pPr>
            <a:endParaRPr lang="en-US" sz="2800" b="1" dirty="0" smtClean="0"/>
          </a:p>
          <a:p>
            <a:pPr lvl="1"/>
            <a:r>
              <a:rPr lang="en-US" sz="2800" b="1" dirty="0" smtClean="0"/>
              <a:t>A life which is lived in faithful service.</a:t>
            </a:r>
            <a:endParaRPr lang="en-US" sz="28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Preparation I</a:t>
            </a:r>
            <a:endParaRPr lang="en-US" dirty="0"/>
          </a:p>
        </p:txBody>
      </p:sp>
      <p:sp>
        <p:nvSpPr>
          <p:cNvPr id="3" name="Content Placeholder 2"/>
          <p:cNvSpPr>
            <a:spLocks noGrp="1"/>
          </p:cNvSpPr>
          <p:nvPr>
            <p:ph sz="quarter" idx="1"/>
          </p:nvPr>
        </p:nvSpPr>
        <p:spPr>
          <a:xfrm>
            <a:off x="457200" y="1676400"/>
            <a:ext cx="8229600" cy="4330891"/>
          </a:xfrm>
        </p:spPr>
        <p:txBody>
          <a:bodyPr/>
          <a:lstStyle/>
          <a:p>
            <a:pPr lvl="0"/>
            <a:r>
              <a:rPr lang="en-US" sz="3600" dirty="0" smtClean="0"/>
              <a:t>Read all of the readings for the day</a:t>
            </a:r>
          </a:p>
          <a:p>
            <a:pPr lvl="0">
              <a:buNone/>
            </a:pPr>
            <a:endParaRPr lang="en-US" dirty="0" smtClean="0"/>
          </a:p>
          <a:p>
            <a:pPr lvl="0"/>
            <a:r>
              <a:rPr lang="en-US" sz="3600" dirty="0" smtClean="0"/>
              <a:t>Take it in – what word or phrase strikes you? remains with you?</a:t>
            </a:r>
          </a:p>
          <a:p>
            <a:pPr lvl="0">
              <a:buNone/>
            </a:pPr>
            <a:endParaRPr lang="en-US" dirty="0" smtClean="0"/>
          </a:p>
          <a:p>
            <a:pPr lvl="0"/>
            <a:r>
              <a:rPr lang="en-US" sz="3600" dirty="0" smtClean="0"/>
              <a:t>Be challenged by it – how does it give life to me?</a:t>
            </a:r>
          </a:p>
          <a:p>
            <a:pPr>
              <a:buNone/>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Preparation II </a:t>
            </a:r>
            <a:endParaRPr lang="en-US" dirty="0"/>
          </a:p>
        </p:txBody>
      </p:sp>
      <p:sp>
        <p:nvSpPr>
          <p:cNvPr id="2" name="Content Placeholder 1"/>
          <p:cNvSpPr>
            <a:spLocks noGrp="1"/>
          </p:cNvSpPr>
          <p:nvPr>
            <p:ph idx="1"/>
          </p:nvPr>
        </p:nvSpPr>
        <p:spPr/>
        <p:txBody>
          <a:bodyPr/>
          <a:lstStyle/>
          <a:p>
            <a:pPr lvl="0"/>
            <a:r>
              <a:rPr lang="en-US" sz="3600" b="1" dirty="0" smtClean="0">
                <a:solidFill>
                  <a:schemeClr val="tx1"/>
                </a:solidFill>
              </a:rPr>
              <a:t>Do I have the proper pronunciations?</a:t>
            </a:r>
          </a:p>
          <a:p>
            <a:pPr lvl="0">
              <a:buNone/>
            </a:pPr>
            <a:endParaRPr lang="en-US" dirty="0" smtClean="0">
              <a:solidFill>
                <a:schemeClr val="tx1"/>
              </a:solidFill>
            </a:endParaRPr>
          </a:p>
          <a:p>
            <a:pPr lvl="0"/>
            <a:r>
              <a:rPr lang="en-US" sz="3600" b="1" dirty="0" smtClean="0">
                <a:solidFill>
                  <a:schemeClr val="tx1"/>
                </a:solidFill>
              </a:rPr>
              <a:t>Have I studied the Workbook for suggestions on voicing, inflection and emphasis?</a:t>
            </a:r>
          </a:p>
          <a:p>
            <a:pPr>
              <a:buNone/>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57250" y="609600"/>
            <a:ext cx="7406640" cy="609600"/>
          </a:xfrm>
        </p:spPr>
        <p:txBody>
          <a:bodyPr>
            <a:noAutofit/>
          </a:bodyPr>
          <a:lstStyle/>
          <a:p>
            <a:pPr algn="ctr"/>
            <a:r>
              <a:rPr lang="en-US" sz="5400" b="1" dirty="0" smtClean="0"/>
              <a:t>WORKBOOK</a:t>
            </a:r>
            <a:endParaRPr lang="en-US" sz="5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447800"/>
            <a:ext cx="3657600" cy="4876800"/>
          </a:xfrm>
        </p:spPr>
      </p:pic>
    </p:spTree>
    <p:extLst>
      <p:ext uri="{BB962C8B-B14F-4D97-AF65-F5344CB8AC3E}">
        <p14:creationId xmlns:p14="http://schemas.microsoft.com/office/powerpoint/2010/main" val="636228608"/>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5400" b="1" dirty="0" smtClean="0"/>
              <a:t>Workbook assistance:</a:t>
            </a:r>
            <a:endParaRPr lang="en-US" sz="5400" b="1"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31491" y="2057400"/>
            <a:ext cx="3017043" cy="4022725"/>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00588" y="2731691"/>
            <a:ext cx="3565525" cy="2674143"/>
          </a:xfrm>
        </p:spPr>
      </p:pic>
    </p:spTree>
    <p:extLst>
      <p:ext uri="{BB962C8B-B14F-4D97-AF65-F5344CB8AC3E}">
        <p14:creationId xmlns:p14="http://schemas.microsoft.com/office/powerpoint/2010/main" val="1367068274"/>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Physical Preparation III</a:t>
            </a:r>
            <a:endParaRPr lang="en-US" dirty="0"/>
          </a:p>
        </p:txBody>
      </p:sp>
      <p:sp>
        <p:nvSpPr>
          <p:cNvPr id="2" name="Content Placeholder 1"/>
          <p:cNvSpPr>
            <a:spLocks noGrp="1"/>
          </p:cNvSpPr>
          <p:nvPr>
            <p:ph idx="1"/>
          </p:nvPr>
        </p:nvSpPr>
        <p:spPr/>
        <p:txBody>
          <a:bodyPr>
            <a:normAutofit/>
          </a:bodyPr>
          <a:lstStyle/>
          <a:p>
            <a:pPr lvl="0"/>
            <a:r>
              <a:rPr lang="en-US" sz="3600" dirty="0" smtClean="0"/>
              <a:t>Know the room and furnishings.</a:t>
            </a:r>
          </a:p>
          <a:p>
            <a:pPr lvl="0"/>
            <a:endParaRPr lang="en-US" sz="1800" dirty="0" smtClean="0"/>
          </a:p>
          <a:p>
            <a:pPr lvl="0"/>
            <a:r>
              <a:rPr lang="en-US" sz="3600" dirty="0" smtClean="0"/>
              <a:t>Where will I sit?</a:t>
            </a:r>
          </a:p>
          <a:p>
            <a:pPr lvl="0"/>
            <a:endParaRPr lang="en-US" sz="1800" dirty="0" smtClean="0"/>
          </a:p>
          <a:p>
            <a:pPr lvl="0"/>
            <a:r>
              <a:rPr lang="en-US" sz="3600" dirty="0" smtClean="0"/>
              <a:t>Know the sound system, microphone</a:t>
            </a:r>
          </a:p>
          <a:p>
            <a:pPr lvl="0">
              <a:buNone/>
            </a:pPr>
            <a:endParaRPr lang="en-US" sz="1800" dirty="0" smtClean="0"/>
          </a:p>
          <a:p>
            <a:pPr lvl="0"/>
            <a:r>
              <a:rPr lang="en-US" sz="3600" dirty="0" smtClean="0"/>
              <a:t>Is the Lectionary ready?  </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40">
          <a:fgClr>
            <a:schemeClr val="accent4">
              <a:lumMod val="75000"/>
            </a:schemeClr>
          </a:fgClr>
          <a:bgClr>
            <a:srgbClr val="7030A0"/>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Lectionary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279690764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75000"/>
            </a:schemeClr>
          </a:fgClr>
          <a:bgClr>
            <a:srgbClr val="92D050"/>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Book of the Gospels</a:t>
            </a:r>
            <a:endParaRPr lang="en-US" dirty="0">
              <a:solidFill>
                <a:schemeClr val="tx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9239110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Physical Preparation III</a:t>
            </a:r>
            <a:br>
              <a:rPr lang="en-US" dirty="0" smtClean="0"/>
            </a:br>
            <a:r>
              <a:rPr lang="en-US" dirty="0" smtClean="0"/>
              <a:t>- continued</a:t>
            </a:r>
            <a:endParaRPr lang="en-US" dirty="0"/>
          </a:p>
        </p:txBody>
      </p:sp>
      <p:sp>
        <p:nvSpPr>
          <p:cNvPr id="2" name="Content Placeholder 1"/>
          <p:cNvSpPr>
            <a:spLocks noGrp="1"/>
          </p:cNvSpPr>
          <p:nvPr>
            <p:ph idx="1"/>
          </p:nvPr>
        </p:nvSpPr>
        <p:spPr/>
        <p:txBody>
          <a:bodyPr>
            <a:normAutofit lnSpcReduction="10000"/>
          </a:bodyPr>
          <a:lstStyle/>
          <a:p>
            <a:pPr lvl="0"/>
            <a:r>
              <a:rPr lang="en-US" sz="3600" dirty="0" smtClean="0"/>
              <a:t>Is the other reader here?</a:t>
            </a:r>
          </a:p>
          <a:p>
            <a:pPr lvl="0"/>
            <a:endParaRPr lang="en-US" sz="3600" dirty="0" smtClean="0"/>
          </a:p>
          <a:p>
            <a:pPr lvl="0"/>
            <a:r>
              <a:rPr lang="en-US" sz="3600" dirty="0" smtClean="0"/>
              <a:t>Is the deacon here?  If not, will I be carrying in the Book of the Gospels?</a:t>
            </a:r>
          </a:p>
          <a:p>
            <a:pPr lvl="0">
              <a:buNone/>
            </a:pPr>
            <a:endParaRPr lang="en-US" sz="3600" dirty="0" smtClean="0"/>
          </a:p>
          <a:p>
            <a:pPr lvl="0"/>
            <a:r>
              <a:rPr lang="en-US" sz="3600" b="1" dirty="0" smtClean="0">
                <a:solidFill>
                  <a:srgbClr val="FFFF00"/>
                </a:solidFill>
              </a:rPr>
              <a:t>(New) If the deacon is </a:t>
            </a:r>
            <a:r>
              <a:rPr lang="en-US" sz="3600" b="1" u="sng" dirty="0" smtClean="0">
                <a:solidFill>
                  <a:srgbClr val="FFFF00"/>
                </a:solidFill>
              </a:rPr>
              <a:t>not</a:t>
            </a:r>
            <a:r>
              <a:rPr lang="en-US" sz="3600" b="1" dirty="0" smtClean="0">
                <a:solidFill>
                  <a:srgbClr val="FFFF00"/>
                </a:solidFill>
              </a:rPr>
              <a:t> present, review the General Intercessions (Prayers of the Faithful).</a:t>
            </a:r>
          </a:p>
          <a:p>
            <a:pPr lvl="0">
              <a:buNone/>
            </a:pPr>
            <a:endParaRPr lang="en-US" sz="3600" dirty="0" smtClean="0"/>
          </a:p>
          <a:p>
            <a:endParaRPr lang="en-US" dirty="0"/>
          </a:p>
        </p:txBody>
      </p:sp>
    </p:spTree>
    <p:extLst>
      <p:ext uri="{BB962C8B-B14F-4D97-AF65-F5344CB8AC3E}">
        <p14:creationId xmlns:p14="http://schemas.microsoft.com/office/powerpoint/2010/main" val="42459670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lstStyle/>
          <a:p>
            <a:pPr algn="ctr"/>
            <a:r>
              <a:rPr lang="en-US" dirty="0" smtClean="0"/>
              <a:t>Let us pray…</a:t>
            </a:r>
            <a:endParaRPr lang="en-US" dirty="0"/>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bg>
      <p:bgPr>
        <a:pattFill prst="pct10">
          <a:fgClr>
            <a:schemeClr val="accent4">
              <a:lumMod val="75000"/>
            </a:schemeClr>
          </a:fgClr>
          <a:bgClr>
            <a:srgbClr val="0070C0"/>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new…</a:t>
            </a:r>
            <a:endParaRPr lang="en-US" dirty="0"/>
          </a:p>
        </p:txBody>
      </p:sp>
      <p:sp>
        <p:nvSpPr>
          <p:cNvPr id="3" name="Content Placeholder 2"/>
          <p:cNvSpPr>
            <a:spLocks noGrp="1"/>
          </p:cNvSpPr>
          <p:nvPr>
            <p:ph idx="1"/>
          </p:nvPr>
        </p:nvSpPr>
        <p:spPr>
          <a:xfrm>
            <a:off x="457200" y="2895600"/>
            <a:ext cx="8229600" cy="3413760"/>
          </a:xfrm>
        </p:spPr>
        <p:txBody>
          <a:bodyPr>
            <a:normAutofit/>
          </a:bodyPr>
          <a:lstStyle/>
          <a:p>
            <a:pPr marL="137160" indent="0" algn="ctr">
              <a:buNone/>
            </a:pPr>
            <a:r>
              <a:rPr lang="en-US" sz="3600" dirty="0" smtClean="0"/>
              <a:t>The Bishop has asked that, when present, the deacon read the Prayers of the Faithful.</a:t>
            </a:r>
            <a:endParaRPr lang="en-US" sz="3600" dirty="0"/>
          </a:p>
        </p:txBody>
      </p:sp>
    </p:spTree>
    <p:extLst>
      <p:ext uri="{BB962C8B-B14F-4D97-AF65-F5344CB8AC3E}">
        <p14:creationId xmlns:p14="http://schemas.microsoft.com/office/powerpoint/2010/main" val="921620075"/>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Ambo with prayer book</a:t>
            </a:r>
            <a:br>
              <a:rPr lang="en-US" dirty="0" smtClean="0">
                <a:solidFill>
                  <a:srgbClr val="FF0000"/>
                </a:solidFill>
              </a:rPr>
            </a:br>
            <a:r>
              <a:rPr lang="en-US" dirty="0" smtClean="0">
                <a:solidFill>
                  <a:srgbClr val="FF0000"/>
                </a:solidFill>
              </a:rPr>
              <a:t>on shelf.</a:t>
            </a:r>
            <a:endParaRPr lang="en-US" dirty="0">
              <a:solidFill>
                <a:srgbClr val="FF0000"/>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2983" y="1600200"/>
            <a:ext cx="627803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564158"/>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smtClean="0"/>
              <a:t>Confidence, poise</a:t>
            </a:r>
          </a:p>
          <a:p>
            <a:r>
              <a:rPr lang="en-US" sz="4400" dirty="0" smtClean="0"/>
              <a:t>Clear and steady voice</a:t>
            </a:r>
          </a:p>
          <a:p>
            <a:r>
              <a:rPr lang="en-US" sz="4400" dirty="0" smtClean="0"/>
              <a:t>Pace, clarity, pauses</a:t>
            </a:r>
          </a:p>
          <a:p>
            <a:r>
              <a:rPr lang="en-US" sz="4400" dirty="0" smtClean="0"/>
              <a:t>Practice in front of a mirror</a:t>
            </a:r>
          </a:p>
        </p:txBody>
      </p:sp>
      <p:sp>
        <p:nvSpPr>
          <p:cNvPr id="2" name="Title 1"/>
          <p:cNvSpPr>
            <a:spLocks noGrp="1"/>
          </p:cNvSpPr>
          <p:nvPr>
            <p:ph type="title"/>
          </p:nvPr>
        </p:nvSpPr>
        <p:spPr/>
        <p:txBody>
          <a:bodyPr/>
          <a:lstStyle/>
          <a:p>
            <a:r>
              <a:rPr lang="en-US" dirty="0" smtClean="0"/>
              <a:t>Techniques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4000" dirty="0" smtClean="0"/>
              <a:t>Speed – when your reading pace seems too slow to you, it’s probably about right.</a:t>
            </a:r>
          </a:p>
          <a:p>
            <a:pPr>
              <a:buNone/>
            </a:pPr>
            <a:endParaRPr lang="en-US" sz="2000" dirty="0" smtClean="0"/>
          </a:p>
          <a:p>
            <a:r>
              <a:rPr lang="en-US" sz="4000" dirty="0" smtClean="0"/>
              <a:t>Eye contact – improved by text familiarity and a slower pace.</a:t>
            </a:r>
          </a:p>
          <a:p>
            <a:pPr>
              <a:buNone/>
            </a:pPr>
            <a:endParaRPr lang="en-US" sz="4000" dirty="0" smtClean="0"/>
          </a:p>
          <a:p>
            <a:r>
              <a:rPr lang="en-US" sz="4000" dirty="0" smtClean="0"/>
              <a:t>Project feeling </a:t>
            </a:r>
            <a:r>
              <a:rPr lang="en-US" sz="4000" u="sng" dirty="0" smtClean="0"/>
              <a:t>not drama.</a:t>
            </a:r>
          </a:p>
          <a:p>
            <a:pPr>
              <a:buNone/>
            </a:pPr>
            <a:endParaRPr lang="en-US" u="sng" dirty="0"/>
          </a:p>
        </p:txBody>
      </p:sp>
      <p:sp>
        <p:nvSpPr>
          <p:cNvPr id="2" name="Title 1"/>
          <p:cNvSpPr>
            <a:spLocks noGrp="1"/>
          </p:cNvSpPr>
          <p:nvPr>
            <p:ph type="title"/>
          </p:nvPr>
        </p:nvSpPr>
        <p:spPr/>
        <p:txBody>
          <a:bodyPr/>
          <a:lstStyle/>
          <a:p>
            <a:r>
              <a:rPr lang="en-US" dirty="0" smtClean="0"/>
              <a:t>Techniques – continued…</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Lector’s Ten Commandments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I will remember that it's about God and His WORD, never about me.</a:t>
            </a:r>
          </a:p>
          <a:p>
            <a:pPr>
              <a:buNone/>
            </a:pPr>
            <a:endParaRPr lang="en-US" dirty="0" smtClean="0"/>
          </a:p>
          <a:p>
            <a:pPr lvl="0"/>
            <a:r>
              <a:rPr lang="en-US" dirty="0" smtClean="0"/>
              <a:t>I will practice names, and proclaim them with confidence.</a:t>
            </a:r>
          </a:p>
          <a:p>
            <a:endParaRPr lang="en-US" dirty="0" smtClean="0"/>
          </a:p>
          <a:p>
            <a:pPr lvl="0"/>
            <a:r>
              <a:rPr lang="en-US" dirty="0" smtClean="0"/>
              <a:t>I will know the readings, having prayed and practiced them in the week before Mass.</a:t>
            </a:r>
          </a:p>
          <a:p>
            <a:endParaRPr lang="en-US" dirty="0" smtClean="0"/>
          </a:p>
          <a:p>
            <a:pPr lvl="0"/>
            <a:r>
              <a:rPr lang="en-US" dirty="0" smtClean="0"/>
              <a:t>I will honor my family in Heaven in my posture and my prayerfulness.</a:t>
            </a:r>
          </a:p>
          <a:p>
            <a:endParaRPr lang="en-US" dirty="0" smtClean="0"/>
          </a:p>
          <a:p>
            <a:pPr lvl="0"/>
            <a:r>
              <a:rPr lang="en-US" dirty="0" smtClean="0"/>
              <a:t>I will proclaim the living Word with an urgent passion that is alive, not dead.</a:t>
            </a:r>
          </a:p>
          <a:p>
            <a:pPr>
              <a:buNone/>
            </a:pPr>
            <a:endParaRPr lang="en-US" dirty="0" smtClean="0"/>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pPr algn="ctr"/>
            <a:r>
              <a:rPr lang="en-US" dirty="0" smtClean="0"/>
              <a:t>Lector’s Ten Commandments</a:t>
            </a:r>
            <a:br>
              <a:rPr lang="en-US" dirty="0" smtClean="0"/>
            </a:br>
            <a:r>
              <a:rPr lang="en-US" sz="4000" dirty="0" smtClean="0"/>
              <a:t>part 2</a:t>
            </a:r>
            <a:endParaRPr lang="en-US" sz="4000" dirty="0"/>
          </a:p>
        </p:txBody>
      </p:sp>
      <p:sp>
        <p:nvSpPr>
          <p:cNvPr id="3" name="Content Placeholder 2"/>
          <p:cNvSpPr>
            <a:spLocks noGrp="1"/>
          </p:cNvSpPr>
          <p:nvPr>
            <p:ph idx="1"/>
          </p:nvPr>
        </p:nvSpPr>
        <p:spPr>
          <a:xfrm>
            <a:off x="0" y="1905000"/>
            <a:ext cx="8915400" cy="4343400"/>
          </a:xfrm>
        </p:spPr>
        <p:txBody>
          <a:bodyPr>
            <a:normAutofit fontScale="85000" lnSpcReduction="20000"/>
          </a:bodyPr>
          <a:lstStyle/>
          <a:p>
            <a:pPr lvl="0"/>
            <a:r>
              <a:rPr lang="en-US" dirty="0" smtClean="0"/>
              <a:t>I will dress in a way that brings honor to my Father's House and family.</a:t>
            </a:r>
          </a:p>
          <a:p>
            <a:pPr>
              <a:buNone/>
            </a:pPr>
            <a:endParaRPr lang="en-US" dirty="0" smtClean="0"/>
          </a:p>
          <a:p>
            <a:pPr lvl="0"/>
            <a:r>
              <a:rPr lang="en-US" dirty="0" smtClean="0"/>
              <a:t>I will not seek affirmations or compliments, realizing all glory belongs to God.</a:t>
            </a:r>
          </a:p>
          <a:p>
            <a:pPr>
              <a:buNone/>
            </a:pPr>
            <a:endParaRPr lang="en-US" dirty="0" smtClean="0"/>
          </a:p>
          <a:p>
            <a:pPr lvl="0"/>
            <a:r>
              <a:rPr lang="en-US" dirty="0" smtClean="0"/>
              <a:t>I will respect the ministry, only proclaiming the Word if prepared to do so, and only proclaiming it </a:t>
            </a:r>
            <a:r>
              <a:rPr lang="en-US" u="sng" dirty="0" smtClean="0"/>
              <a:t>exactly</a:t>
            </a:r>
            <a:r>
              <a:rPr lang="en-US" dirty="0" smtClean="0"/>
              <a:t> as it is found in the Lectionary text.</a:t>
            </a:r>
          </a:p>
          <a:p>
            <a:pPr>
              <a:buNone/>
            </a:pPr>
            <a:endParaRPr lang="en-US" dirty="0" smtClean="0"/>
          </a:p>
          <a:p>
            <a:pPr lvl="0"/>
            <a:r>
              <a:rPr lang="en-US" dirty="0" smtClean="0"/>
              <a:t>I will support, uplift and pray for others who also seek and proclaim God's Word.</a:t>
            </a:r>
          </a:p>
          <a:p>
            <a:pPr>
              <a:buNone/>
            </a:pPr>
            <a:endParaRPr lang="en-US" dirty="0" smtClean="0"/>
          </a:p>
          <a:p>
            <a:pPr lvl="0"/>
            <a:r>
              <a:rPr lang="en-US" dirty="0" smtClean="0"/>
              <a:t>I will honor the opportunity to proclaim the Word and recognize the privilege.</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86400"/>
          </a:xfrm>
        </p:spPr>
        <p:txBody>
          <a:bodyPr/>
          <a:lstStyle/>
          <a:p>
            <a:pPr lvl="0">
              <a:buNone/>
            </a:pPr>
            <a:r>
              <a:rPr lang="en-US" sz="3600" dirty="0" smtClean="0"/>
              <a:t>2.  If you are not able to keep your assigned Mass, it is your responsibility to find a substitute.</a:t>
            </a:r>
          </a:p>
          <a:p>
            <a:pPr lvl="0">
              <a:buNone/>
            </a:pPr>
            <a:endParaRPr lang="en-US" sz="3600" dirty="0" smtClean="0"/>
          </a:p>
          <a:p>
            <a:pPr lvl="0">
              <a:buNone/>
            </a:pPr>
            <a:r>
              <a:rPr lang="en-US" sz="3600" dirty="0" smtClean="0"/>
              <a:t>	 The parish website (</a:t>
            </a:r>
            <a:r>
              <a:rPr lang="en-US" sz="3600" u="sng" dirty="0" smtClean="0">
                <a:hlinkClick r:id="rId2"/>
              </a:rPr>
              <a:t>www.olcparish.net</a:t>
            </a:r>
            <a:r>
              <a:rPr lang="en-US" sz="3600" dirty="0" smtClean="0"/>
              <a:t>) includes a contact listing of all ministers.</a:t>
            </a:r>
          </a:p>
          <a:p>
            <a:endParaRPr lang="en-US" dirty="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1" y="1524000"/>
            <a:ext cx="7404653" cy="4572000"/>
          </a:xfrm>
        </p:spPr>
        <p:txBody>
          <a:bodyPr/>
          <a:lstStyle/>
          <a:p>
            <a:pPr lvl="0">
              <a:buNone/>
            </a:pPr>
            <a:r>
              <a:rPr lang="en-US" sz="4000" dirty="0">
                <a:solidFill>
                  <a:schemeClr val="tx1"/>
                </a:solidFill>
              </a:rPr>
              <a:t>	</a:t>
            </a:r>
            <a:r>
              <a:rPr lang="en-US" sz="4000" dirty="0" smtClean="0">
                <a:solidFill>
                  <a:schemeClr val="tx1"/>
                </a:solidFill>
              </a:rPr>
              <a:t>While you will most likely have been assigned a particular reading for that Mass, be prepared to proclaim both readings, in the event that the other lector does not show for their assigned ministry.</a:t>
            </a:r>
          </a:p>
          <a:p>
            <a:endParaRPr lang="en-US" dirty="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447800"/>
            <a:ext cx="8382000" cy="2743200"/>
          </a:xfrm>
        </p:spPr>
        <p:txBody>
          <a:bodyPr>
            <a:normAutofit fontScale="90000"/>
          </a:bodyPr>
          <a:lstStyle/>
          <a:p>
            <a:pPr lvl="0"/>
            <a:r>
              <a:rPr lang="en-US" dirty="0" smtClean="0"/>
              <a:t/>
            </a:r>
            <a:br>
              <a:rPr lang="en-US" dirty="0" smtClean="0"/>
            </a:br>
            <a:r>
              <a:rPr lang="en-US" dirty="0" smtClean="0"/>
              <a:t/>
            </a:r>
            <a:br>
              <a:rPr lang="en-US" dirty="0" smtClean="0"/>
            </a:br>
            <a:r>
              <a:rPr lang="en-US" dirty="0" smtClean="0"/>
              <a:t>Upon arrival 15 minutes before Mass, check in with the Mass “captain.”</a:t>
            </a:r>
            <a:br>
              <a:rPr lang="en-US" dirty="0" smtClean="0"/>
            </a:br>
            <a:endParaRPr lang="en-US" dirty="0"/>
          </a:p>
        </p:txBody>
      </p:sp>
      <p:sp>
        <p:nvSpPr>
          <p:cNvPr id="2" name="Content Placeholder 1"/>
          <p:cNvSpPr>
            <a:spLocks noGrp="1"/>
          </p:cNvSpPr>
          <p:nvPr>
            <p:ph idx="1"/>
          </p:nvPr>
        </p:nvSpPr>
        <p:spPr>
          <a:xfrm>
            <a:off x="914400" y="4343400"/>
            <a:ext cx="7772400" cy="2012160"/>
          </a:xfrm>
        </p:spPr>
        <p:txBody>
          <a:bodyPr/>
          <a:lstStyle/>
          <a:p>
            <a:r>
              <a:rPr lang="en-US" dirty="0" smtClean="0"/>
              <a:t>Note:  We are sure our lectors will understand if they might be replaced if not checked-in by 10 minutes before Mass.</a:t>
            </a:r>
            <a:endParaRPr lang="en-US"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Captain’s  station</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0892" y="1554163"/>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19556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2064"/>
            <a:ext cx="8839200" cy="2688336"/>
          </a:xfrm>
        </p:spPr>
        <p:txBody>
          <a:bodyPr>
            <a:normAutofit fontScale="90000"/>
          </a:bodyPr>
          <a:lstStyle/>
          <a:p>
            <a:pPr algn="ctr"/>
            <a:r>
              <a:rPr lang="en-US" dirty="0" smtClean="0"/>
              <a:t>Thanks for your ministry.</a:t>
            </a:r>
            <a:br>
              <a:rPr lang="en-US" dirty="0" smtClean="0"/>
            </a:br>
            <a:r>
              <a:rPr lang="en-US" dirty="0" smtClean="0"/>
              <a:t>Thanks for your interest.</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990600" y="2286000"/>
            <a:ext cx="7772400" cy="3536160"/>
          </a:xfrm>
        </p:spPr>
        <p:txBody>
          <a:bodyPr>
            <a:normAutofit fontScale="92500" lnSpcReduction="20000"/>
          </a:bodyPr>
          <a:lstStyle/>
          <a:p>
            <a:r>
              <a:rPr lang="en-US" sz="3600" b="1" dirty="0" smtClean="0">
                <a:solidFill>
                  <a:srgbClr val="FFFF00"/>
                </a:solidFill>
                <a:latin typeface="Arial" panose="020B0604020202020204" pitchFamily="34" charset="0"/>
                <a:cs typeface="Arial" panose="020B0604020202020204" pitchFamily="34" charset="0"/>
              </a:rPr>
              <a:t>Thanks for attending this training.</a:t>
            </a:r>
          </a:p>
          <a:p>
            <a:endParaRPr lang="en-US" sz="3600" b="1" dirty="0" smtClean="0">
              <a:solidFill>
                <a:srgbClr val="FFFF00"/>
              </a:solidFill>
              <a:latin typeface="Arial" panose="020B0604020202020204" pitchFamily="34" charset="0"/>
              <a:cs typeface="Arial" panose="020B0604020202020204" pitchFamily="34" charset="0"/>
            </a:endParaRPr>
          </a:p>
          <a:p>
            <a:r>
              <a:rPr lang="en-US" sz="3600" b="1" dirty="0" smtClean="0">
                <a:solidFill>
                  <a:srgbClr val="FFFF00"/>
                </a:solidFill>
                <a:latin typeface="Arial" panose="020B0604020202020204" pitchFamily="34" charset="0"/>
                <a:cs typeface="Arial" panose="020B0604020202020204" pitchFamily="34" charset="0"/>
              </a:rPr>
              <a:t>If you are a veteran, thank you so much for your ministry.</a:t>
            </a:r>
          </a:p>
          <a:p>
            <a:endParaRPr lang="en-US" sz="3600" b="1" dirty="0" smtClean="0">
              <a:solidFill>
                <a:srgbClr val="FFFF00"/>
              </a:solidFill>
              <a:latin typeface="Arial" panose="020B0604020202020204" pitchFamily="34" charset="0"/>
              <a:cs typeface="Arial" panose="020B0604020202020204" pitchFamily="34" charset="0"/>
            </a:endParaRPr>
          </a:p>
          <a:p>
            <a:r>
              <a:rPr lang="en-US" sz="3600" b="1" dirty="0" smtClean="0">
                <a:solidFill>
                  <a:srgbClr val="FFFF00"/>
                </a:solidFill>
                <a:latin typeface="Arial" panose="020B0604020202020204" pitchFamily="34" charset="0"/>
                <a:cs typeface="Arial" panose="020B0604020202020204" pitchFamily="34" charset="0"/>
              </a:rPr>
              <a:t>If you are new, thanks for offering to join us.</a:t>
            </a:r>
            <a:endParaRPr lang="en-US" sz="3600" b="1"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1524000" cy="4389120"/>
          </a:xfrm>
        </p:spPr>
        <p:txBody>
          <a:bodyPr/>
          <a:lstStyle/>
          <a:p>
            <a:pPr marL="0" indent="0">
              <a:buNone/>
            </a:pPr>
            <a:r>
              <a:rPr lang="en-US" dirty="0" smtClean="0"/>
              <a:t>Sign In</a:t>
            </a:r>
          </a:p>
          <a:p>
            <a:pPr marL="0" indent="0">
              <a:buNone/>
            </a:pPr>
            <a:r>
              <a:rPr lang="en-US" dirty="0" smtClean="0"/>
              <a:t>Sheet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41100895"/>
              </p:ext>
            </p:extLst>
          </p:nvPr>
        </p:nvGraphicFramePr>
        <p:xfrm>
          <a:off x="2590800" y="139978"/>
          <a:ext cx="6248400" cy="8086908"/>
        </p:xfrm>
        <a:graphic>
          <a:graphicData uri="http://schemas.openxmlformats.org/presentationml/2006/ole">
            <mc:AlternateContent xmlns:mc="http://schemas.openxmlformats.org/markup-compatibility/2006">
              <mc:Choice xmlns:v="urn:schemas-microsoft-com:vml" Requires="v">
                <p:oleObj spid="_x0000_s2089"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2590800" y="139978"/>
                        <a:ext cx="6248400" cy="8086908"/>
                      </a:xfrm>
                      <a:prstGeom prst="rect">
                        <a:avLst/>
                      </a:prstGeom>
                    </p:spPr>
                  </p:pic>
                </p:oleObj>
              </mc:Fallback>
            </mc:AlternateContent>
          </a:graphicData>
        </a:graphic>
      </p:graphicFrame>
    </p:spTree>
    <p:extLst>
      <p:ext uri="{BB962C8B-B14F-4D97-AF65-F5344CB8AC3E}">
        <p14:creationId xmlns:p14="http://schemas.microsoft.com/office/powerpoint/2010/main" val="1211087786"/>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2743200" cy="2704064"/>
          </a:xfrm>
        </p:spPr>
        <p:txBody>
          <a:bodyPr/>
          <a:lstStyle/>
          <a:p>
            <a:r>
              <a:rPr lang="en-US" b="1" dirty="0" smtClean="0"/>
              <a:t>Ministry Crosses</a:t>
            </a:r>
            <a:endParaRPr lang="en-US" b="1"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92071" y="1727729"/>
            <a:ext cx="467783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882319"/>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4191000"/>
          </a:xfrm>
        </p:spPr>
        <p:txBody>
          <a:bodyPr>
            <a:normAutofit fontScale="90000"/>
          </a:bodyPr>
          <a:lstStyle/>
          <a:p>
            <a:pPr lvl="0"/>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Check that the </a:t>
            </a:r>
            <a:r>
              <a:rPr lang="en-US" b="1" dirty="0" smtClean="0"/>
              <a:t>Lectionary</a:t>
            </a:r>
            <a:r>
              <a:rPr lang="en-US" dirty="0" smtClean="0"/>
              <a:t> is on the ambo, opened to the correct page.</a:t>
            </a:r>
            <a:br>
              <a:rPr lang="en-US" dirty="0" smtClean="0"/>
            </a:br>
            <a:endParaRPr lang="en-US"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229600" cy="2270760"/>
          </a:xfrm>
        </p:spPr>
        <p:txBody>
          <a:bodyPr>
            <a:normAutofit/>
          </a:bodyPr>
          <a:lstStyle/>
          <a:p>
            <a:r>
              <a:rPr lang="en-US" sz="4400" dirty="0" smtClean="0"/>
              <a:t>Meet in Vestry for Prayer along with other ministers 5 – 7 min before Mass.</a:t>
            </a:r>
            <a:endParaRPr lang="en-US" sz="4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2037556"/>
            <a:ext cx="6019800" cy="4514851"/>
          </a:xfrm>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667000"/>
          </a:xfrm>
        </p:spPr>
        <p:txBody>
          <a:bodyPr>
            <a:normAutofit/>
          </a:bodyPr>
          <a:lstStyle/>
          <a:p>
            <a:pPr marL="571500" lvl="1" indent="-571500" algn="l" rtl="0">
              <a:spcBef>
                <a:spcPct val="0"/>
              </a:spcBef>
              <a:buFont typeface="Arial" panose="020B0604020202020204" pitchFamily="34" charset="0"/>
              <a:buChar char="•"/>
            </a:pPr>
            <a:r>
              <a:rPr lang="en-US" sz="3600" b="1" dirty="0" smtClean="0">
                <a:latin typeface="Arial" panose="020B0604020202020204" pitchFamily="34" charset="0"/>
                <a:cs typeface="Arial" panose="020B0604020202020204" pitchFamily="34" charset="0"/>
              </a:rPr>
              <a:t>Person with the 1</a:t>
            </a:r>
            <a:r>
              <a:rPr lang="en-US" sz="3600" b="1" baseline="30000" dirty="0" smtClean="0">
                <a:latin typeface="Arial" panose="020B0604020202020204" pitchFamily="34" charset="0"/>
                <a:cs typeface="Arial" panose="020B0604020202020204" pitchFamily="34" charset="0"/>
              </a:rPr>
              <a:t>st</a:t>
            </a:r>
            <a:r>
              <a:rPr lang="en-US" sz="3600" b="1" dirty="0" smtClean="0">
                <a:latin typeface="Arial" panose="020B0604020202020204" pitchFamily="34" charset="0"/>
                <a:cs typeface="Arial" panose="020B0604020202020204" pitchFamily="34" charset="0"/>
              </a:rPr>
              <a:t> Reading</a:t>
            </a:r>
            <a:br>
              <a:rPr lang="en-US" sz="3600" b="1" dirty="0" smtClean="0">
                <a:latin typeface="Arial" panose="020B0604020202020204" pitchFamily="34" charset="0"/>
                <a:cs typeface="Arial" panose="020B0604020202020204" pitchFamily="34" charset="0"/>
              </a:rPr>
            </a:br>
            <a:r>
              <a:rPr lang="en-US" sz="3600" dirty="0" smtClean="0">
                <a:solidFill>
                  <a:srgbClr val="92D050"/>
                </a:solidFill>
              </a:rPr>
              <a:t>1</a:t>
            </a:r>
            <a:r>
              <a:rPr lang="en-US" sz="3600" baseline="30000" dirty="0" smtClean="0">
                <a:solidFill>
                  <a:srgbClr val="92D050"/>
                </a:solidFill>
              </a:rPr>
              <a:t>st</a:t>
            </a:r>
            <a:r>
              <a:rPr lang="en-US" sz="3600" dirty="0" smtClean="0">
                <a:solidFill>
                  <a:srgbClr val="92D050"/>
                </a:solidFill>
              </a:rPr>
              <a:t> Reading</a:t>
            </a:r>
            <a:br>
              <a:rPr lang="en-US" sz="3600" dirty="0" smtClean="0">
                <a:solidFill>
                  <a:srgbClr val="92D050"/>
                </a:solidFill>
              </a:rPr>
            </a:br>
            <a:r>
              <a:rPr lang="en-US" sz="3600" b="1" dirty="0" smtClean="0">
                <a:solidFill>
                  <a:srgbClr val="0070C0"/>
                </a:solidFill>
              </a:rPr>
              <a:t>Prayers of </a:t>
            </a:r>
            <a:r>
              <a:rPr lang="en-US" sz="3600" b="1" smtClean="0">
                <a:solidFill>
                  <a:srgbClr val="0070C0"/>
                </a:solidFill>
              </a:rPr>
              <a:t>Faithful (if no deacon)</a:t>
            </a:r>
            <a:r>
              <a:rPr lang="en-US" sz="3600" b="1" dirty="0" smtClean="0">
                <a:solidFill>
                  <a:srgbClr val="0070C0"/>
                </a:solidFill>
              </a:rPr>
              <a:t/>
            </a:r>
            <a:br>
              <a:rPr lang="en-US" sz="3600" b="1" dirty="0" smtClean="0">
                <a:solidFill>
                  <a:srgbClr val="0070C0"/>
                </a:solidFill>
              </a:rPr>
            </a:br>
            <a:endParaRPr lang="en-US" sz="3600" dirty="0">
              <a:solidFill>
                <a:srgbClr val="92D050"/>
              </a:solidFill>
            </a:endParaRPr>
          </a:p>
        </p:txBody>
      </p:sp>
      <p:sp>
        <p:nvSpPr>
          <p:cNvPr id="3" name="Content Placeholder 2"/>
          <p:cNvSpPr>
            <a:spLocks noGrp="1"/>
          </p:cNvSpPr>
          <p:nvPr>
            <p:ph idx="1"/>
          </p:nvPr>
        </p:nvSpPr>
        <p:spPr>
          <a:xfrm>
            <a:off x="457200" y="3276600"/>
            <a:ext cx="8229600" cy="3145536"/>
          </a:xfrm>
        </p:spPr>
        <p:txBody>
          <a:bodyPr>
            <a:normAutofit/>
          </a:bodyPr>
          <a:lstStyle/>
          <a:p>
            <a:endParaRPr lang="en-US" dirty="0" smtClean="0"/>
          </a:p>
          <a:p>
            <a:r>
              <a:rPr lang="en-US" sz="3600" b="1" dirty="0" smtClean="0"/>
              <a:t>Person with the 2</a:t>
            </a:r>
            <a:r>
              <a:rPr lang="en-US" sz="3600" b="1" baseline="30000" dirty="0" smtClean="0"/>
              <a:t>nd</a:t>
            </a:r>
            <a:r>
              <a:rPr lang="en-US" sz="3600" b="1" dirty="0" smtClean="0"/>
              <a:t> Reading</a:t>
            </a:r>
          </a:p>
          <a:p>
            <a:pPr lvl="1"/>
            <a:r>
              <a:rPr lang="en-US" sz="3600" b="1" dirty="0" smtClean="0">
                <a:solidFill>
                  <a:srgbClr val="0070C0"/>
                </a:solidFill>
              </a:rPr>
              <a:t>2</a:t>
            </a:r>
            <a:r>
              <a:rPr lang="en-US" sz="3600" b="1" baseline="30000" dirty="0" smtClean="0">
                <a:solidFill>
                  <a:srgbClr val="0070C0"/>
                </a:solidFill>
              </a:rPr>
              <a:t>nd</a:t>
            </a:r>
            <a:r>
              <a:rPr lang="en-US" sz="3600" b="1" dirty="0" smtClean="0">
                <a:solidFill>
                  <a:srgbClr val="0070C0"/>
                </a:solidFill>
              </a:rPr>
              <a:t> Reading</a:t>
            </a:r>
          </a:p>
          <a:p>
            <a:pPr lvl="1"/>
            <a:r>
              <a:rPr lang="en-US" sz="3600" dirty="0">
                <a:solidFill>
                  <a:srgbClr val="92D050"/>
                </a:solidFill>
              </a:rPr>
              <a:t>- Carries in Book of the Gospels </a:t>
            </a:r>
            <a:br>
              <a:rPr lang="en-US" sz="3600" dirty="0">
                <a:solidFill>
                  <a:srgbClr val="92D050"/>
                </a:solidFill>
              </a:rPr>
            </a:br>
            <a:r>
              <a:rPr lang="en-US" sz="3600" dirty="0">
                <a:solidFill>
                  <a:srgbClr val="92D050"/>
                </a:solidFill>
              </a:rPr>
              <a:t>		(if no deacon</a:t>
            </a:r>
            <a:r>
              <a:rPr lang="en-US" sz="3600" dirty="0" smtClean="0">
                <a:solidFill>
                  <a:srgbClr val="92D050"/>
                </a:solidFill>
              </a:rPr>
              <a:t>)</a:t>
            </a:r>
            <a:endParaRPr lang="en-US" sz="3600" b="1" dirty="0" smtClean="0">
              <a:solidFill>
                <a:srgbClr val="0070C0"/>
              </a:solidFill>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Items:</a:t>
            </a:r>
            <a:endParaRPr lang="en-US" dirty="0"/>
          </a:p>
        </p:txBody>
      </p:sp>
      <p:sp>
        <p:nvSpPr>
          <p:cNvPr id="3" name="Content Placeholder 2"/>
          <p:cNvSpPr>
            <a:spLocks noGrp="1"/>
          </p:cNvSpPr>
          <p:nvPr>
            <p:ph idx="1"/>
          </p:nvPr>
        </p:nvSpPr>
        <p:spPr>
          <a:xfrm>
            <a:off x="857251" y="1676400"/>
            <a:ext cx="7404653" cy="4419600"/>
          </a:xfrm>
        </p:spPr>
        <p:txBody>
          <a:bodyPr>
            <a:normAutofit fontScale="92500" lnSpcReduction="10000"/>
          </a:bodyPr>
          <a:lstStyle/>
          <a:p>
            <a:r>
              <a:rPr lang="en-US" sz="3600" dirty="0" smtClean="0">
                <a:solidFill>
                  <a:schemeClr val="tx1"/>
                </a:solidFill>
                <a:latin typeface="Arial" panose="020B0604020202020204" pitchFamily="34" charset="0"/>
                <a:cs typeface="Arial" panose="020B0604020202020204" pitchFamily="34" charset="0"/>
              </a:rPr>
              <a:t>The Lector should be seated on the Ambo side of the church.</a:t>
            </a:r>
            <a:endParaRPr lang="en-US" sz="3600" dirty="0" smtClean="0">
              <a:solidFill>
                <a:schemeClr val="tx1"/>
              </a:solidFill>
              <a:latin typeface="Arial" panose="020B0604020202020204" pitchFamily="34" charset="0"/>
              <a:cs typeface="Arial" panose="020B0604020202020204" pitchFamily="34" charset="0"/>
            </a:endParaRPr>
          </a:p>
          <a:p>
            <a:endParaRPr lang="en-US" sz="1600" dirty="0" smtClean="0">
              <a:solidFill>
                <a:schemeClr val="tx1"/>
              </a:solidFill>
              <a:latin typeface="Arial" panose="020B0604020202020204" pitchFamily="34" charset="0"/>
              <a:cs typeface="Arial" panose="020B0604020202020204" pitchFamily="34" charset="0"/>
            </a:endParaRPr>
          </a:p>
          <a:p>
            <a:r>
              <a:rPr lang="en-US" sz="3600" dirty="0" smtClean="0">
                <a:solidFill>
                  <a:schemeClr val="tx1"/>
                </a:solidFill>
                <a:latin typeface="Arial" panose="020B0604020202020204" pitchFamily="34" charset="0"/>
                <a:cs typeface="Arial" panose="020B0604020202020204" pitchFamily="34" charset="0"/>
              </a:rPr>
              <a:t>Bow when entering or leaving the sanctuary. Bow is to the Altar when standing outside the sanctuary, never bow to the Lectionary or Ambo.</a:t>
            </a:r>
            <a:endParaRPr lang="en-US" sz="3600" dirty="0" smtClean="0">
              <a:solidFill>
                <a:schemeClr val="tx1"/>
              </a:solidFill>
              <a:latin typeface="Arial" panose="020B0604020202020204" pitchFamily="34" charset="0"/>
              <a:cs typeface="Arial" panose="020B0604020202020204" pitchFamily="34" charset="0"/>
            </a:endParaRPr>
          </a:p>
          <a:p>
            <a:endParaRPr lang="en-US" sz="1600" dirty="0" smtClean="0">
              <a:solidFill>
                <a:schemeClr val="tx1"/>
              </a:solidFill>
              <a:latin typeface="Arial" panose="020B0604020202020204" pitchFamily="34" charset="0"/>
              <a:cs typeface="Arial" panose="020B0604020202020204" pitchFamily="34" charset="0"/>
            </a:endParaRPr>
          </a:p>
          <a:p>
            <a:r>
              <a:rPr lang="en-US" sz="3600" dirty="0" smtClean="0">
                <a:solidFill>
                  <a:schemeClr val="tx1"/>
                </a:solidFill>
                <a:latin typeface="Arial" panose="020B0604020202020204" pitchFamily="34" charset="0"/>
                <a:cs typeface="Arial" panose="020B0604020202020204" pitchFamily="34" charset="0"/>
              </a:rPr>
              <a:t>Wait for the church to settle down before </a:t>
            </a:r>
            <a:r>
              <a:rPr lang="en-US" sz="3600" dirty="0" smtClean="0">
                <a:solidFill>
                  <a:schemeClr val="tx1"/>
                </a:solidFill>
                <a:latin typeface="Arial" panose="020B0604020202020204" pitchFamily="34" charset="0"/>
                <a:cs typeface="Arial" panose="020B0604020202020204" pitchFamily="34" charset="0"/>
              </a:rPr>
              <a:t>starting to proclaim the Word.</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0946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7772400" cy="2590800"/>
          </a:xfrm>
        </p:spPr>
        <p:txBody>
          <a:bodyPr>
            <a:normAutofit fontScale="90000"/>
          </a:bodyPr>
          <a:lstStyle/>
          <a:p>
            <a:r>
              <a:rPr lang="en-US" dirty="0" smtClean="0"/>
              <a:t>We must always remember that it’s always about proclaiming the Word and never about us.</a:t>
            </a:r>
            <a:endParaRPr lang="en-US" dirty="0"/>
          </a:p>
        </p:txBody>
      </p:sp>
      <p:sp>
        <p:nvSpPr>
          <p:cNvPr id="2" name="Text Placeholder 1"/>
          <p:cNvSpPr>
            <a:spLocks noGrp="1"/>
          </p:cNvSpPr>
          <p:nvPr>
            <p:ph type="body" idx="1"/>
          </p:nvPr>
        </p:nvSpPr>
        <p:spPr>
          <a:xfrm>
            <a:off x="685800" y="3124200"/>
            <a:ext cx="7772400" cy="2819400"/>
          </a:xfrm>
        </p:spPr>
        <p:txBody>
          <a:bodyPr>
            <a:normAutofit lnSpcReduction="10000"/>
          </a:bodyPr>
          <a:lstStyle/>
          <a:p>
            <a:pPr>
              <a:buFont typeface="Arial" pitchFamily="34" charset="0"/>
              <a:buChar char="•"/>
            </a:pPr>
            <a:r>
              <a:rPr lang="en-US" sz="2800" b="1" dirty="0" smtClean="0"/>
              <a:t>As a Lector, you will be viewed, and properly so, as a leader in the parish.  Your behavior will be watched as a model for others.</a:t>
            </a:r>
          </a:p>
          <a:p>
            <a:endParaRPr lang="en-US" sz="1100" dirty="0" smtClean="0"/>
          </a:p>
          <a:p>
            <a:pPr>
              <a:buFont typeface="Arial" pitchFamily="34" charset="0"/>
              <a:buChar char="•"/>
            </a:pPr>
            <a:r>
              <a:rPr lang="en-US" sz="2800" dirty="0" smtClean="0"/>
              <a:t>Make </a:t>
            </a:r>
            <a:r>
              <a:rPr lang="en-US" sz="2800" u="sng" dirty="0" smtClean="0"/>
              <a:t>your own</a:t>
            </a:r>
            <a:r>
              <a:rPr lang="en-US" sz="2800" dirty="0" smtClean="0"/>
              <a:t> singing, praying and responses sincere and enthusiastic.</a:t>
            </a:r>
            <a:endParaRPr lang="en-US" sz="2800" dirty="0"/>
          </a:p>
        </p:txBody>
      </p:sp>
    </p:spTree>
    <p:extLst>
      <p:ext uri="{BB962C8B-B14F-4D97-AF65-F5344CB8AC3E}">
        <p14:creationId xmlns:p14="http://schemas.microsoft.com/office/powerpoint/2010/main" val="13286156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1"/>
            <a:ext cx="7772400" cy="1947862"/>
          </a:xfrm>
        </p:spPr>
        <p:txBody>
          <a:bodyPr/>
          <a:lstStyle/>
          <a:p>
            <a:r>
              <a:rPr lang="en-US" dirty="0" smtClean="0"/>
              <a:t>In the event that no deacon is serving at the Mass, one of the lectors will walk in the procession carrying the Book of the Gospels.</a:t>
            </a:r>
            <a:endParaRPr lang="en-US" dirty="0"/>
          </a:p>
        </p:txBody>
      </p:sp>
      <p:sp>
        <p:nvSpPr>
          <p:cNvPr id="3" name="Text Placeholder 2"/>
          <p:cNvSpPr>
            <a:spLocks noGrp="1"/>
          </p:cNvSpPr>
          <p:nvPr>
            <p:ph type="body" idx="1"/>
          </p:nvPr>
        </p:nvSpPr>
        <p:spPr>
          <a:xfrm>
            <a:off x="722313" y="381000"/>
            <a:ext cx="7772400" cy="1524001"/>
          </a:xfrm>
        </p:spPr>
        <p:txBody>
          <a:bodyPr>
            <a:normAutofit/>
          </a:bodyPr>
          <a:lstStyle/>
          <a:p>
            <a:r>
              <a:rPr lang="en-US" sz="4000" dirty="0" smtClean="0">
                <a:solidFill>
                  <a:schemeClr val="bg1"/>
                </a:solidFill>
              </a:rPr>
              <a:t>The Procession 1</a:t>
            </a:r>
            <a:endParaRPr lang="en-US" sz="4000" dirty="0">
              <a:solidFill>
                <a:schemeClr val="bg1"/>
              </a:solidFill>
            </a:endParaRPr>
          </a:p>
        </p:txBody>
      </p:sp>
    </p:spTree>
    <p:extLst>
      <p:ext uri="{BB962C8B-B14F-4D97-AF65-F5344CB8AC3E}">
        <p14:creationId xmlns:p14="http://schemas.microsoft.com/office/powerpoint/2010/main" val="3358488986"/>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1"/>
            <a:ext cx="7772400" cy="1947862"/>
          </a:xfrm>
        </p:spPr>
        <p:txBody>
          <a:bodyPr/>
          <a:lstStyle/>
          <a:p>
            <a:r>
              <a:rPr lang="en-US" dirty="0" smtClean="0"/>
              <a:t>The lector will follow the altar servers, holding the Book slightly elevated – such that he/she can see over the top.</a:t>
            </a:r>
            <a:endParaRPr lang="en-US" dirty="0"/>
          </a:p>
        </p:txBody>
      </p:sp>
      <p:sp>
        <p:nvSpPr>
          <p:cNvPr id="3" name="Text Placeholder 2"/>
          <p:cNvSpPr>
            <a:spLocks noGrp="1"/>
          </p:cNvSpPr>
          <p:nvPr>
            <p:ph type="body" idx="1"/>
          </p:nvPr>
        </p:nvSpPr>
        <p:spPr>
          <a:xfrm>
            <a:off x="722313" y="381000"/>
            <a:ext cx="7772400" cy="1524001"/>
          </a:xfrm>
        </p:spPr>
        <p:txBody>
          <a:bodyPr>
            <a:normAutofit/>
          </a:bodyPr>
          <a:lstStyle/>
          <a:p>
            <a:r>
              <a:rPr lang="en-US" sz="4000" b="1" dirty="0" smtClean="0">
                <a:solidFill>
                  <a:srgbClr val="FFFF00"/>
                </a:solidFill>
              </a:rPr>
              <a:t>The Procession 2</a:t>
            </a:r>
            <a:endParaRPr lang="en-US" sz="4000" b="1" dirty="0">
              <a:solidFill>
                <a:srgbClr val="FFFF00"/>
              </a:solidFill>
            </a:endParaRPr>
          </a:p>
        </p:txBody>
      </p:sp>
    </p:spTree>
    <p:extLst>
      <p:ext uri="{BB962C8B-B14F-4D97-AF65-F5344CB8AC3E}">
        <p14:creationId xmlns:p14="http://schemas.microsoft.com/office/powerpoint/2010/main" val="3547595476"/>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447800"/>
            <a:ext cx="7772400" cy="4419600"/>
          </a:xfrm>
        </p:spPr>
        <p:txBody>
          <a:bodyPr/>
          <a:lstStyle/>
          <a:p>
            <a:r>
              <a:rPr lang="en-US" dirty="0" smtClean="0"/>
              <a:t>Without pausing at the foot of the Sanctuary, the lector will proceed directly to the back of the Altar and immediately place the Book into the stand.</a:t>
            </a:r>
            <a:endParaRPr lang="en-US" dirty="0"/>
          </a:p>
        </p:txBody>
      </p:sp>
      <p:sp>
        <p:nvSpPr>
          <p:cNvPr id="3" name="Text Placeholder 2"/>
          <p:cNvSpPr>
            <a:spLocks noGrp="1"/>
          </p:cNvSpPr>
          <p:nvPr>
            <p:ph type="body" idx="1"/>
          </p:nvPr>
        </p:nvSpPr>
        <p:spPr>
          <a:xfrm>
            <a:off x="722313" y="381001"/>
            <a:ext cx="7772400" cy="838200"/>
          </a:xfrm>
        </p:spPr>
        <p:txBody>
          <a:bodyPr>
            <a:normAutofit/>
          </a:bodyPr>
          <a:lstStyle/>
          <a:p>
            <a:r>
              <a:rPr lang="en-US" sz="4000" b="1" dirty="0" smtClean="0">
                <a:solidFill>
                  <a:srgbClr val="FFFF00"/>
                </a:solidFill>
              </a:rPr>
              <a:t>The Procession 3</a:t>
            </a:r>
            <a:endParaRPr lang="en-US" sz="4000" b="1" dirty="0">
              <a:solidFill>
                <a:srgbClr val="FFFF00"/>
              </a:solidFill>
            </a:endParaRPr>
          </a:p>
        </p:txBody>
      </p:sp>
    </p:spTree>
    <p:extLst>
      <p:ext uri="{BB962C8B-B14F-4D97-AF65-F5344CB8AC3E}">
        <p14:creationId xmlns:p14="http://schemas.microsoft.com/office/powerpoint/2010/main" val="3342846731"/>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Tonight:</a:t>
            </a:r>
            <a:endParaRPr lang="en-US" sz="4800" dirty="0"/>
          </a:p>
        </p:txBody>
      </p:sp>
      <p:sp>
        <p:nvSpPr>
          <p:cNvPr id="3" name="Content Placeholder 2"/>
          <p:cNvSpPr>
            <a:spLocks noGrp="1"/>
          </p:cNvSpPr>
          <p:nvPr>
            <p:ph idx="1"/>
          </p:nvPr>
        </p:nvSpPr>
        <p:spPr>
          <a:xfrm>
            <a:off x="152400" y="1524000"/>
            <a:ext cx="8763000" cy="5151438"/>
          </a:xfrm>
        </p:spPr>
        <p:txBody>
          <a:bodyPr>
            <a:normAutofit/>
          </a:bodyPr>
          <a:lstStyle/>
          <a:p>
            <a:r>
              <a:rPr lang="en-US" sz="4000" dirty="0" smtClean="0"/>
              <a:t>Refresh our training to both the lector and communion ministries.</a:t>
            </a:r>
          </a:p>
          <a:p>
            <a:pPr>
              <a:buNone/>
            </a:pPr>
            <a:endParaRPr lang="en-US" sz="2000" dirty="0" smtClean="0"/>
          </a:p>
          <a:p>
            <a:r>
              <a:rPr lang="en-US" sz="4000" dirty="0" smtClean="0"/>
              <a:t>Renew our veterans.  Train new volunteers.</a:t>
            </a:r>
          </a:p>
          <a:p>
            <a:pPr>
              <a:buNone/>
            </a:pPr>
            <a:endParaRPr lang="en-US" sz="2000" dirty="0" smtClean="0"/>
          </a:p>
          <a:p>
            <a:r>
              <a:rPr lang="en-US" sz="4000" dirty="0" smtClean="0"/>
              <a:t>Introduce a few changes.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50000">
              <a:schemeClr val="bg2">
                <a:tint val="85000"/>
                <a:shade val="100000"/>
                <a:satMod val="140000"/>
              </a:schemeClr>
            </a:gs>
            <a:gs pos="100000">
              <a:schemeClr val="bg2">
                <a:shade val="50000"/>
                <a:satMod val="1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266113" cy="5029199"/>
          </a:xfrm>
        </p:spPr>
        <p:txBody>
          <a:bodyPr/>
          <a:lstStyle/>
          <a:p>
            <a:r>
              <a:rPr lang="en-US" sz="3600" dirty="0" smtClean="0">
                <a:latin typeface="Arial" panose="020B0604020202020204" pitchFamily="34" charset="0"/>
                <a:cs typeface="Arial" panose="020B0604020202020204" pitchFamily="34" charset="0"/>
              </a:rPr>
              <a:t>In the meantime, the priest and the servers will stop at the foot of the Sanctuary steps, waiting for the lector to place the Book.</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After the Book is placed, the lector steps back a step, and all bow to the Altar together.</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22313" y="228600"/>
            <a:ext cx="7772400" cy="685800"/>
          </a:xfrm>
        </p:spPr>
        <p:txBody>
          <a:bodyPr>
            <a:normAutofit/>
          </a:bodyPr>
          <a:lstStyle/>
          <a:p>
            <a:r>
              <a:rPr lang="en-US" sz="2800" dirty="0" smtClean="0"/>
              <a:t>Procession 4</a:t>
            </a:r>
            <a:endParaRPr lang="en-US" sz="2800" dirty="0"/>
          </a:p>
        </p:txBody>
      </p:sp>
    </p:spTree>
    <p:extLst>
      <p:ext uri="{BB962C8B-B14F-4D97-AF65-F5344CB8AC3E}">
        <p14:creationId xmlns:p14="http://schemas.microsoft.com/office/powerpoint/2010/main" val="2774210876"/>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88000">
              <a:srgbClr val="2E6D86"/>
            </a:gs>
            <a:gs pos="0">
              <a:srgbClr val="00B050"/>
            </a:gs>
            <a:gs pos="64000">
              <a:schemeClr val="bg2">
                <a:tint val="85000"/>
                <a:shade val="100000"/>
                <a:satMod val="140000"/>
              </a:schemeClr>
            </a:gs>
            <a:gs pos="100000">
              <a:schemeClr val="bg2">
                <a:shade val="50000"/>
                <a:satMod val="1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1905000"/>
            <a:ext cx="6172200" cy="4495799"/>
          </a:xfrm>
        </p:spPr>
        <p:txBody>
          <a:bodyPr/>
          <a:lstStyle/>
          <a:p>
            <a:r>
              <a:rPr lang="en-US" sz="3600" dirty="0" smtClean="0">
                <a:latin typeface="Arial" panose="020B0604020202020204" pitchFamily="34" charset="0"/>
                <a:cs typeface="Arial" panose="020B0604020202020204" pitchFamily="34" charset="0"/>
              </a:rPr>
              <a:t>After the bow, the lector proceeds to his/her seat.</a:t>
            </a:r>
            <a:br>
              <a:rPr lang="en-US" sz="3600" dirty="0" smtClean="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Lectors do no process out at the end of Mass.</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22313" y="228600"/>
            <a:ext cx="7772400" cy="685800"/>
          </a:xfrm>
        </p:spPr>
        <p:txBody>
          <a:bodyPr>
            <a:normAutofit/>
          </a:bodyPr>
          <a:lstStyle/>
          <a:p>
            <a:r>
              <a:rPr lang="en-US" sz="2800" dirty="0" smtClean="0"/>
              <a:t>Procession 5</a:t>
            </a:r>
            <a:endParaRPr lang="en-US" sz="2800" dirty="0"/>
          </a:p>
        </p:txBody>
      </p:sp>
    </p:spTree>
    <p:extLst>
      <p:ext uri="{BB962C8B-B14F-4D97-AF65-F5344CB8AC3E}">
        <p14:creationId xmlns:p14="http://schemas.microsoft.com/office/powerpoint/2010/main" val="2057399719"/>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Prospective Lectors</a:t>
            </a:r>
            <a:endParaRPr lang="en-US" dirty="0"/>
          </a:p>
        </p:txBody>
      </p:sp>
      <p:sp>
        <p:nvSpPr>
          <p:cNvPr id="3" name="Content Placeholder 2"/>
          <p:cNvSpPr>
            <a:spLocks noGrp="1"/>
          </p:cNvSpPr>
          <p:nvPr>
            <p:ph idx="1"/>
          </p:nvPr>
        </p:nvSpPr>
        <p:spPr/>
        <p:txBody>
          <a:bodyPr/>
          <a:lstStyle/>
          <a:p>
            <a:r>
              <a:rPr lang="en-US" dirty="0" smtClean="0"/>
              <a:t>Please fill out an interest form.</a:t>
            </a:r>
          </a:p>
          <a:p>
            <a:endParaRPr lang="en-US" dirty="0" smtClean="0"/>
          </a:p>
          <a:p>
            <a:r>
              <a:rPr lang="en-US" dirty="0" smtClean="0"/>
              <a:t>We do most of our communicating through email.</a:t>
            </a:r>
          </a:p>
          <a:p>
            <a:pPr>
              <a:buNone/>
            </a:pPr>
            <a:endParaRPr lang="en-US" dirty="0" smtClean="0"/>
          </a:p>
          <a:p>
            <a:r>
              <a:rPr lang="en-US" dirty="0" smtClean="0"/>
              <a:t>The complete schedule is posted on the website.</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lector info – continued 1</a:t>
            </a:r>
            <a:endParaRPr lang="en-US" dirty="0"/>
          </a:p>
        </p:txBody>
      </p:sp>
      <p:sp>
        <p:nvSpPr>
          <p:cNvPr id="3" name="Content Placeholder 2"/>
          <p:cNvSpPr>
            <a:spLocks noGrp="1"/>
          </p:cNvSpPr>
          <p:nvPr>
            <p:ph idx="1"/>
          </p:nvPr>
        </p:nvSpPr>
        <p:spPr>
          <a:xfrm>
            <a:off x="304800" y="1447800"/>
            <a:ext cx="8686800" cy="4632325"/>
          </a:xfrm>
        </p:spPr>
        <p:txBody>
          <a:bodyPr/>
          <a:lstStyle/>
          <a:p>
            <a:r>
              <a:rPr lang="en-US" dirty="0" smtClean="0"/>
              <a:t>You can use the website to “block out” your busy days/weekends, but only before the schedule is produced.</a:t>
            </a:r>
          </a:p>
          <a:p>
            <a:pPr>
              <a:buNone/>
            </a:pPr>
            <a:endParaRPr lang="en-US" dirty="0" smtClean="0"/>
          </a:p>
          <a:p>
            <a:r>
              <a:rPr lang="en-US" dirty="0"/>
              <a:t>Each week we send out ministry reminders.</a:t>
            </a:r>
          </a:p>
          <a:p>
            <a:pPr>
              <a:buNone/>
            </a:pPr>
            <a:endParaRPr lang="en-US" dirty="0"/>
          </a:p>
          <a:p>
            <a:r>
              <a:rPr lang="en-US" dirty="0"/>
              <a:t>Family members can be linked to serve at the same Masses.</a:t>
            </a:r>
          </a:p>
          <a:p>
            <a:endParaRPr lang="en-US" dirty="0"/>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 &amp; Blessing</a:t>
            </a:r>
            <a:endParaRPr lang="en-US" dirty="0"/>
          </a:p>
        </p:txBody>
      </p:sp>
      <p:sp>
        <p:nvSpPr>
          <p:cNvPr id="3" name="Content Placeholder 2"/>
          <p:cNvSpPr>
            <a:spLocks noGrp="1"/>
          </p:cNvSpPr>
          <p:nvPr>
            <p:ph idx="1"/>
          </p:nvPr>
        </p:nvSpPr>
        <p:spPr>
          <a:xfrm>
            <a:off x="457200" y="2286000"/>
            <a:ext cx="8229600" cy="4023360"/>
          </a:xfrm>
        </p:spPr>
        <p:txBody>
          <a:bodyPr>
            <a:normAutofit/>
          </a:bodyPr>
          <a:lstStyle/>
          <a:p>
            <a:pPr marL="137160" indent="0" algn="ctr">
              <a:buNone/>
            </a:pPr>
            <a:r>
              <a:rPr lang="en-US" sz="4400" dirty="0" smtClean="0"/>
              <a:t>Thank you for offering to serve in this ministry.</a:t>
            </a:r>
          </a:p>
          <a:p>
            <a:pPr algn="ctr"/>
            <a:endParaRPr lang="en-US" sz="4400" dirty="0"/>
          </a:p>
          <a:p>
            <a:pPr marL="137160" indent="0" algn="ctr">
              <a:buNone/>
            </a:pPr>
            <a:r>
              <a:rPr lang="en-US" sz="4400" dirty="0" smtClean="0"/>
              <a:t>You will be blessed by it.</a:t>
            </a:r>
            <a:endParaRPr lang="en-US" sz="4400" dirty="0"/>
          </a:p>
        </p:txBody>
      </p:sp>
    </p:spTree>
    <p:extLst>
      <p:ext uri="{BB962C8B-B14F-4D97-AF65-F5344CB8AC3E}">
        <p14:creationId xmlns:p14="http://schemas.microsoft.com/office/powerpoint/2010/main" val="872948675"/>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 - continued</a:t>
            </a:r>
            <a:endParaRPr lang="en-US" dirty="0"/>
          </a:p>
        </p:txBody>
      </p:sp>
      <p:sp>
        <p:nvSpPr>
          <p:cNvPr id="3" name="Content Placeholder 2"/>
          <p:cNvSpPr>
            <a:spLocks noGrp="1"/>
          </p:cNvSpPr>
          <p:nvPr>
            <p:ph idx="1"/>
          </p:nvPr>
        </p:nvSpPr>
        <p:spPr>
          <a:xfrm>
            <a:off x="304800" y="1554162"/>
            <a:ext cx="8686800" cy="5303838"/>
          </a:xfrm>
        </p:spPr>
        <p:txBody>
          <a:bodyPr/>
          <a:lstStyle/>
          <a:p>
            <a:r>
              <a:rPr lang="en-US" sz="4000" dirty="0" smtClean="0"/>
              <a:t>Pass out materials &amp; Workbooks.</a:t>
            </a:r>
          </a:p>
          <a:p>
            <a:r>
              <a:rPr lang="en-US" sz="4000" dirty="0" smtClean="0"/>
              <a:t>Sign up new ministers – registration form.</a:t>
            </a:r>
          </a:p>
          <a:p>
            <a:r>
              <a:rPr lang="en-US" sz="4000" dirty="0" smtClean="0"/>
              <a:t>Mass preference</a:t>
            </a:r>
          </a:p>
          <a:p>
            <a:r>
              <a:rPr lang="en-US" sz="4000" dirty="0" smtClean="0"/>
              <a:t>Schedule link to family members</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Lector Ministry</a:t>
            </a:r>
            <a:endParaRPr lang="en-US" dirty="0"/>
          </a:p>
        </p:txBody>
      </p:sp>
    </p:spTree>
    <p:extLst>
      <p:ext uri="{BB962C8B-B14F-4D97-AF65-F5344CB8AC3E}">
        <p14:creationId xmlns:p14="http://schemas.microsoft.com/office/powerpoint/2010/main" val="2502951661"/>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2133600"/>
          </a:xfrm>
        </p:spPr>
        <p:txBody>
          <a:bodyPr>
            <a:normAutofit/>
          </a:bodyPr>
          <a:lstStyle/>
          <a:p>
            <a:r>
              <a:rPr lang="en-US" dirty="0" smtClean="0"/>
              <a:t>In the Mass the table both of God’s Word and of Christ’s body is prepared…</a:t>
            </a:r>
            <a:endParaRPr lang="en-US" dirty="0"/>
          </a:p>
        </p:txBody>
      </p:sp>
      <p:sp>
        <p:nvSpPr>
          <p:cNvPr id="3" name="Content Placeholder 2"/>
          <p:cNvSpPr>
            <a:spLocks noGrp="1"/>
          </p:cNvSpPr>
          <p:nvPr>
            <p:ph idx="1"/>
          </p:nvPr>
        </p:nvSpPr>
        <p:spPr>
          <a:xfrm>
            <a:off x="533400" y="3581400"/>
            <a:ext cx="8229600" cy="2423160"/>
          </a:xfrm>
        </p:spPr>
        <p:txBody>
          <a:bodyPr/>
          <a:lstStyle/>
          <a:p>
            <a:pPr>
              <a:buNone/>
            </a:pPr>
            <a:r>
              <a:rPr lang="en-US" sz="4400" dirty="0" smtClean="0"/>
              <a:t>…from which the faithful may be instructed and refreshed.</a:t>
            </a:r>
          </a:p>
          <a:p>
            <a:pPr lvl="8">
              <a:buNone/>
            </a:pPr>
            <a:r>
              <a:rPr lang="en-US" dirty="0" smtClean="0"/>
              <a:t>						</a:t>
            </a:r>
          </a:p>
          <a:p>
            <a:pPr lvl="8">
              <a:buNone/>
            </a:pPr>
            <a:r>
              <a:rPr lang="en-US" dirty="0" smtClean="0"/>
              <a:t>						GIRM #28</a:t>
            </a:r>
          </a:p>
          <a:p>
            <a:pPr lvl="8">
              <a:buNone/>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2819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God is speaking to us.  </a:t>
            </a:r>
            <a:br>
              <a:rPr lang="en-US" dirty="0" smtClean="0"/>
            </a:br>
            <a:r>
              <a:rPr lang="en-US" dirty="0" smtClean="0"/>
              <a:t>When the scriptures are read; it is as if the book disappears.</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52400" y="2819400"/>
            <a:ext cx="8503920" cy="3051048"/>
          </a:xfrm>
        </p:spPr>
        <p:txBody>
          <a:bodyPr>
            <a:normAutofit lnSpcReduction="10000"/>
          </a:bodyPr>
          <a:lstStyle/>
          <a:p>
            <a:r>
              <a:rPr lang="en-US" dirty="0" smtClean="0"/>
              <a:t>The lector becomes the mouthpiece of God.</a:t>
            </a:r>
          </a:p>
          <a:p>
            <a:endParaRPr lang="en-US" dirty="0" smtClean="0"/>
          </a:p>
          <a:p>
            <a:r>
              <a:rPr lang="en-US" dirty="0" smtClean="0"/>
              <a:t>God uses the voice of the lector to say something that applies to the world today.</a:t>
            </a:r>
          </a:p>
          <a:p>
            <a:pPr>
              <a:buNone/>
            </a:pPr>
            <a:endParaRPr lang="en-US" dirty="0" smtClean="0"/>
          </a:p>
          <a:p>
            <a:r>
              <a:rPr lang="en-US" dirty="0" smtClean="0"/>
              <a:t>The lector does not just pronounce words – </a:t>
            </a:r>
          </a:p>
          <a:p>
            <a:pPr>
              <a:buNone/>
            </a:pPr>
            <a:r>
              <a:rPr lang="en-US" dirty="0" smtClean="0"/>
              <a:t>	the lector communicates a divine message.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St Benedict (d. 543 AD)</a:t>
            </a:r>
            <a:endParaRPr lang="en-US" dirty="0"/>
          </a:p>
        </p:txBody>
      </p:sp>
      <p:sp>
        <p:nvSpPr>
          <p:cNvPr id="3" name="Content Placeholder 2"/>
          <p:cNvSpPr>
            <a:spLocks noGrp="1"/>
          </p:cNvSpPr>
          <p:nvPr>
            <p:ph idx="1"/>
          </p:nvPr>
        </p:nvSpPr>
        <p:spPr/>
        <p:txBody>
          <a:bodyPr/>
          <a:lstStyle/>
          <a:p>
            <a:endParaRPr lang="en-US" dirty="0" smtClean="0"/>
          </a:p>
          <a:p>
            <a:pPr>
              <a:buNone/>
            </a:pPr>
            <a:r>
              <a:rPr lang="en-US" sz="4400" dirty="0" smtClean="0">
                <a:solidFill>
                  <a:srgbClr val="FF0000"/>
                </a:solidFill>
              </a:rPr>
              <a:t>Anyone can read Scriptures in public…</a:t>
            </a:r>
          </a:p>
          <a:p>
            <a:pPr>
              <a:buNone/>
            </a:pPr>
            <a:endParaRPr lang="en-US" sz="2800" dirty="0" smtClean="0">
              <a:solidFill>
                <a:srgbClr val="FF0000"/>
              </a:solidFill>
            </a:endParaRPr>
          </a:p>
          <a:p>
            <a:pPr>
              <a:buNone/>
            </a:pPr>
            <a:r>
              <a:rPr lang="en-US" sz="4400" dirty="0" smtClean="0">
                <a:solidFill>
                  <a:srgbClr val="FF0000"/>
                </a:solidFill>
              </a:rPr>
              <a:t>…only a believer can proclaim them.</a:t>
            </a:r>
            <a:endParaRPr lang="en-US" sz="4400"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Bottom)">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4.jpeg"/></Relationships>
</file>

<file path=ppt/theme/_rels/theme14.xml.rels><?xml version="1.0" encoding="UTF-8" standalone="yes"?>
<Relationships xmlns="http://schemas.openxmlformats.org/package/2006/relationships"><Relationship Id="rId1" Type="http://schemas.openxmlformats.org/officeDocument/2006/relationships/image" Target="../media/image15.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1.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1_Sil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lik-1">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ik-1">
      <a:fillStyleLst>
        <a:solidFill>
          <a:schemeClr val="ph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696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6960000" scaled="1"/>
        </a:gradFill>
      </a:fillStyleLst>
      <a:lnStyleLst>
        <a:ln w="12700"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63500" dist="50800" dir="5400000" algn="tl" rotWithShape="0">
              <a:srgbClr val="000000">
                <a:alpha val="35000"/>
              </a:srgbClr>
            </a:outerShdw>
          </a:effectLst>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27000" h="12700"/>
          </a:sp3d>
        </a:effectStyle>
        <a:effectStyle>
          <a:effectLst>
            <a:outerShdw blurRad="63500" dist="50800" dir="5400000" algn="tl" rotWithShape="0">
              <a:srgbClr val="000000">
                <a:alpha val="35000"/>
              </a:srgbClr>
            </a:outerShdw>
          </a:effectLst>
          <a:scene3d>
            <a:camera prst="orthographicFront">
              <a:rot lat="0" lon="0" rev="0"/>
            </a:camera>
            <a:lightRig rig="soft" dir="t"/>
          </a:scene3d>
          <a:sp3d>
            <a:bevelT w="152400" h="25400"/>
          </a:sp3d>
        </a:effectStyle>
      </a:effectStyleLst>
      <a:bgFillStyleLst>
        <a:solidFill>
          <a:schemeClr val="phClr"/>
        </a:solidFill>
        <a:gradFill rotWithShape="1">
          <a:gsLst>
            <a:gs pos="0">
              <a:schemeClr val="phClr">
                <a:tint val="100000"/>
                <a:shade val="50000"/>
                <a:satMod val="150000"/>
              </a:schemeClr>
            </a:gs>
            <a:gs pos="50000">
              <a:schemeClr val="phClr">
                <a:tint val="85000"/>
                <a:shade val="100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0"/>
                <a:satMod val="150000"/>
              </a:schemeClr>
            </a:duotone>
          </a:blip>
          <a:stretch/>
        </a:blipFill>
      </a:bgFillStyleLst>
    </a:fmtScheme>
  </a:themeElements>
  <a:objectDefaults/>
  <a:extraClrSchemeLst/>
</a:theme>
</file>

<file path=ppt/theme/theme15.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16.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868</TotalTime>
  <Words>1034</Words>
  <Application>Microsoft Office PowerPoint</Application>
  <PresentationFormat>On-screen Show (4:3)</PresentationFormat>
  <Paragraphs>158</Paragraphs>
  <Slides>44</Slides>
  <Notes>0</Notes>
  <HiddenSlides>0</HiddenSlides>
  <MMClips>0</MMClips>
  <ScaleCrop>false</ScaleCrop>
  <HeadingPairs>
    <vt:vector size="8" baseType="variant">
      <vt:variant>
        <vt:lpstr>Fonts Used</vt:lpstr>
      </vt:variant>
      <vt:variant>
        <vt:i4>16</vt:i4>
      </vt:variant>
      <vt:variant>
        <vt:lpstr>Theme</vt:lpstr>
      </vt:variant>
      <vt:variant>
        <vt:i4>16</vt:i4>
      </vt:variant>
      <vt:variant>
        <vt:lpstr>Embedded OLE Servers</vt:lpstr>
      </vt:variant>
      <vt:variant>
        <vt:i4>1</vt:i4>
      </vt:variant>
      <vt:variant>
        <vt:lpstr>Slide Titles</vt:lpstr>
      </vt:variant>
      <vt:variant>
        <vt:i4>44</vt:i4>
      </vt:variant>
    </vt:vector>
  </HeadingPairs>
  <TitlesOfParts>
    <vt:vector size="77" baseType="lpstr">
      <vt:lpstr>Arial</vt:lpstr>
      <vt:lpstr>Book Antiqua</vt:lpstr>
      <vt:lpstr>Calibri</vt:lpstr>
      <vt:lpstr>Century Gothic</vt:lpstr>
      <vt:lpstr>Constantia</vt:lpstr>
      <vt:lpstr>Corbel</vt:lpstr>
      <vt:lpstr>Franklin Gothic Book</vt:lpstr>
      <vt:lpstr>Franklin Gothic Medium</vt:lpstr>
      <vt:lpstr>Georgia</vt:lpstr>
      <vt:lpstr>Lucida Sans</vt:lpstr>
      <vt:lpstr>Trebuchet MS</vt:lpstr>
      <vt:lpstr>Tw Cen MT</vt:lpstr>
      <vt:lpstr>Verdana</vt:lpstr>
      <vt:lpstr>Wingdings</vt:lpstr>
      <vt:lpstr>Wingdings 2</vt:lpstr>
      <vt:lpstr>Wingdings 3</vt:lpstr>
      <vt:lpstr>Apex</vt:lpstr>
      <vt:lpstr>Verve</vt:lpstr>
      <vt:lpstr>Civic</vt:lpstr>
      <vt:lpstr>Flow</vt:lpstr>
      <vt:lpstr>Paper</vt:lpstr>
      <vt:lpstr>Median</vt:lpstr>
      <vt:lpstr>Opulent</vt:lpstr>
      <vt:lpstr>Urban</vt:lpstr>
      <vt:lpstr>Office Theme</vt:lpstr>
      <vt:lpstr>Trek</vt:lpstr>
      <vt:lpstr>1_Trek</vt:lpstr>
      <vt:lpstr>2_Apex</vt:lpstr>
      <vt:lpstr>Austin</vt:lpstr>
      <vt:lpstr>1_Silk</vt:lpstr>
      <vt:lpstr>Berlin</vt:lpstr>
      <vt:lpstr>Basis</vt:lpstr>
      <vt:lpstr>Acrobat Document</vt:lpstr>
      <vt:lpstr>Our Lady of Consolation  Liturgical Ministry Training</vt:lpstr>
      <vt:lpstr>Let us pray…</vt:lpstr>
      <vt:lpstr>Thanks for your ministry. Thanks for your interest.  </vt:lpstr>
      <vt:lpstr>Tonight:</vt:lpstr>
      <vt:lpstr>Tonight - continued</vt:lpstr>
      <vt:lpstr>Lector Ministry</vt:lpstr>
      <vt:lpstr>In the Mass the table both of God’s Word and of Christ’s body is prepared…</vt:lpstr>
      <vt:lpstr>       God is speaking to us.   When the scriptures are read; it is as if the book disappears.  </vt:lpstr>
      <vt:lpstr>Rule of St Benedict (d. 543 AD)</vt:lpstr>
      <vt:lpstr>Preparation is key! </vt:lpstr>
      <vt:lpstr> The most important preparation for being able to proclaim the Word of God well: </vt:lpstr>
      <vt:lpstr>Preparation I</vt:lpstr>
      <vt:lpstr>Preparation II </vt:lpstr>
      <vt:lpstr>WORKBOOK</vt:lpstr>
      <vt:lpstr>Workbook assistance:</vt:lpstr>
      <vt:lpstr>Physical Preparation III</vt:lpstr>
      <vt:lpstr>Lectionary</vt:lpstr>
      <vt:lpstr>Book of the Gospels</vt:lpstr>
      <vt:lpstr>Physical Preparation III - continued</vt:lpstr>
      <vt:lpstr>This new…</vt:lpstr>
      <vt:lpstr>Ambo with prayer book on shelf.</vt:lpstr>
      <vt:lpstr>Techniques</vt:lpstr>
      <vt:lpstr>Techniques – continued…</vt:lpstr>
      <vt:lpstr>Lector’s Ten Commandments</vt:lpstr>
      <vt:lpstr>Lector’s Ten Commandments part 2</vt:lpstr>
      <vt:lpstr>PowerPoint Presentation</vt:lpstr>
      <vt:lpstr>PowerPoint Presentation</vt:lpstr>
      <vt:lpstr>  Upon arrival 15 minutes before Mass, check in with the Mass “captain.” </vt:lpstr>
      <vt:lpstr>Captain’s  station</vt:lpstr>
      <vt:lpstr>PowerPoint Presentation</vt:lpstr>
      <vt:lpstr>Ministry Crosses</vt:lpstr>
      <vt:lpstr>     Check that the Lectionary is on the ambo, opened to the correct page. </vt:lpstr>
      <vt:lpstr>Meet in Vestry for Prayer along with other ministers 5 – 7 min before Mass.</vt:lpstr>
      <vt:lpstr>Person with the 1st Reading 1st Reading Prayers of Faithful (if no deacon) </vt:lpstr>
      <vt:lpstr>Additional Items:</vt:lpstr>
      <vt:lpstr>We must always remember that it’s always about proclaiming the Word and never about us.</vt:lpstr>
      <vt:lpstr>In the event that no deacon is serving at the Mass, one of the lectors will walk in the procession carrying the Book of the Gospels.</vt:lpstr>
      <vt:lpstr>The lector will follow the altar servers, holding the Book slightly elevated – such that he/she can see over the top.</vt:lpstr>
      <vt:lpstr>Without pausing at the foot of the Sanctuary, the lector will proceed directly to the back of the Altar and immediately place the Book into the stand.</vt:lpstr>
      <vt:lpstr>In the meantime, the priest and the servers will stop at the foot of the Sanctuary steps, waiting for the lector to place the Book.  After the Book is placed, the lector steps back a step, and all bow to the Altar together. </vt:lpstr>
      <vt:lpstr>After the bow, the lector proceeds to his/her seat.  Lectors do no process out at the end of Mass.   </vt:lpstr>
      <vt:lpstr>New/ Prospective Lectors</vt:lpstr>
      <vt:lpstr>New lector info – continued 1</vt:lpstr>
      <vt:lpstr>Prayer &amp; Blessing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Lady of Consolation  Lector Training 2008</dc:title>
  <dc:creator>Jim</dc:creator>
  <cp:lastModifiedBy>Darrel Kempf</cp:lastModifiedBy>
  <cp:revision>144</cp:revision>
  <dcterms:created xsi:type="dcterms:W3CDTF">2008-09-13T01:35:09Z</dcterms:created>
  <dcterms:modified xsi:type="dcterms:W3CDTF">2016-02-09T18:51:26Z</dcterms:modified>
</cp:coreProperties>
</file>